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37" r:id="rId4"/>
    <p:sldMasterId id="2147483865" r:id="rId5"/>
    <p:sldMasterId id="2147483884" r:id="rId6"/>
  </p:sldMasterIdLst>
  <p:notesMasterIdLst>
    <p:notesMasterId r:id="rId26"/>
  </p:notesMasterIdLst>
  <p:sldIdLst>
    <p:sldId id="256" r:id="rId7"/>
    <p:sldId id="290" r:id="rId8"/>
    <p:sldId id="313" r:id="rId9"/>
    <p:sldId id="1514" r:id="rId10"/>
    <p:sldId id="1516" r:id="rId11"/>
    <p:sldId id="305" r:id="rId12"/>
    <p:sldId id="306" r:id="rId13"/>
    <p:sldId id="291" r:id="rId14"/>
    <p:sldId id="293" r:id="rId15"/>
    <p:sldId id="292" r:id="rId16"/>
    <p:sldId id="310" r:id="rId17"/>
    <p:sldId id="301" r:id="rId18"/>
    <p:sldId id="307" r:id="rId19"/>
    <p:sldId id="312" r:id="rId20"/>
    <p:sldId id="308" r:id="rId21"/>
    <p:sldId id="309" r:id="rId22"/>
    <p:sldId id="298" r:id="rId23"/>
    <p:sldId id="1517" r:id="rId24"/>
    <p:sldId id="1515" r:id="rId25"/>
  </p:sldIdLst>
  <p:sldSz cx="12192000" cy="6858000"/>
  <p:notesSz cx="6858000" cy="9144000"/>
  <p:embeddedFontLst>
    <p:embeddedFont>
      <p:font typeface="Calibri Light" panose="020F0302020204030204" pitchFamily="34" charset="0"/>
      <p:regular r:id="rId27"/>
      <p:italic r:id="rId28"/>
    </p:embeddedFont>
    <p:embeddedFont>
      <p:font typeface="Webdings" panose="05030102010509060703" pitchFamily="18" charset="2"/>
      <p:regular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  <p:embeddedFont>
      <p:font typeface="Roboto Black" panose="02000000000000000000" pitchFamily="2" charset="0"/>
      <p:bold r:id="rId34"/>
      <p:boldItalic r:id="rId35"/>
    </p:embeddedFont>
    <p:embeddedFont>
      <p:font typeface="Roboto Light" panose="02000000000000000000" pitchFamily="2" charset="0"/>
      <p:regular r:id="rId36"/>
      <p:italic r:id="rId37"/>
    </p:embeddedFont>
    <p:embeddedFont>
      <p:font typeface="Georgia" panose="02040502050405020303" pitchFamily="18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lleen Milligan" initials="CM" lastIdx="13" clrIdx="0">
    <p:extLst>
      <p:ext uri="{19B8F6BF-5375-455C-9EA6-DF929625EA0E}">
        <p15:presenceInfo xmlns:p15="http://schemas.microsoft.com/office/powerpoint/2012/main" userId="29e12f7e9bc3c59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F074"/>
    <a:srgbClr val="C8EB51"/>
    <a:srgbClr val="00447C"/>
    <a:srgbClr val="19415C"/>
    <a:srgbClr val="D9D9D6"/>
    <a:srgbClr val="C9EC5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3979" autoAdjust="0"/>
  </p:normalViewPr>
  <p:slideViewPr>
    <p:cSldViewPr snapToGrid="0">
      <p:cViewPr varScale="1">
        <p:scale>
          <a:sx n="66" d="100"/>
          <a:sy n="66" d="100"/>
        </p:scale>
        <p:origin x="4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5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font" Target="fonts/font3.fntdata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commentAuthors" Target="commentAuthors.xml"/><Relationship Id="rId20" Type="http://schemas.openxmlformats.org/officeDocument/2006/relationships/slide" Target="slides/slide14.xml"/><Relationship Id="rId41" Type="http://schemas.openxmlformats.org/officeDocument/2006/relationships/font" Target="fonts/font15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E59A9-A21C-4850-9D5E-C56762795A3B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D5E75-C7FC-4798-949C-80B2AF45B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23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D5E75-C7FC-4798-949C-80B2AF45BC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56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first a little bit more about the basics of who we are.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Geisinger is an integrated system (yet also, multi-payer) with $8B in combined revenues.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care for patients, provide quality, affordable coverage, and we teach, research and innovate.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7CAC2-05C8-6F45-8758-263EA1C41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690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34"/>
              </a:spcBef>
            </a:pPr>
            <a:endParaRPr lang="en-US" sz="1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7E9D2-2259-4D53-A452-521575ED51B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526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Manage all phases of the CHNA project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Coordinate efforts between Vail Health and the Baker Tilly CHNA team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Facilitate bi-weekly CHNA project conference calls (as needed)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Maintain timeline and budget as outlined in project scope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Collect and analyze existing secondary public health data sources and provide a statistical portrayal of health status of residents in the Vail Health service area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Conduct primary research through key informant surveys, a community forum, focus groups, and other dialogue with key community representatives and stakeholders to gather input on health needs and encourage collaboration for community health improvement efforts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Develop a CHNA Final Report that satisfies IRS Code 501(r) requirements and Colorado HTP C/NHE reporting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Develop an Implementation Plan for Vail Health in accordance with 501(r) requirements and in alignment with Vail Health resources, partners, and concurrent strategic initiatives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Present findings from CHNA to Vail Health leadership, board of directors, or others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7E9D2-2259-4D53-A452-521575ED51B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119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7E9D2-2259-4D53-A452-521575ED51B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963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Manage all phases of the CHNA project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Coordinate efforts between Vail Health and the Baker Tilly CHNA team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Facilitate bi-weekly CHNA project conference calls (as needed)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Maintain timeline and budget as outlined in project scope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Collect and analyze existing secondary public health data sources and provide a statistical portrayal of health status of residents in the Vail Health service area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Conduct primary research through key informant surveys, a community forum, focus groups, and other dialogue with key community representatives and stakeholders to gather input on health needs and encourage collaboration for community health improvement efforts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Develop a CHNA Final Report that satisfies IRS Code 501(r) requirements and Colorado HTP C/NHE reporting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Develop an Implementation Plan for Vail Health in accordance with 501(r) requirements and in alignment with Vail Health resources, partners, and concurrent strategic initiatives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 Present findings from CHNA to Vail Health leadership, board of directors, or others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7E9D2-2259-4D53-A452-521575ED51B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4234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7E9D2-2259-4D53-A452-521575ED51B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96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: Geisin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>
            <a:extLst>
              <a:ext uri="{FF2B5EF4-FFF2-40B4-BE49-F238E27FC236}">
                <a16:creationId xmlns:a16="http://schemas.microsoft.com/office/drawing/2014/main" id="{518EE4D5-32CF-4B67-9483-55B5FAE6A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579"/>
            <a:ext cx="12251103" cy="696557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946D917F-D3C6-406B-8B77-2102F2938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738" y="5474348"/>
            <a:ext cx="2351781" cy="94791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28B6293D-D011-4F5C-A775-32152382DEB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88720" y="1341123"/>
            <a:ext cx="6827541" cy="1752603"/>
          </a:xfrm>
        </p:spPr>
        <p:txBody>
          <a:bodyPr/>
          <a:lstStyle>
            <a:lvl1pPr>
              <a:defRPr sz="5400" b="1">
                <a:solidFill>
                  <a:srgbClr val="FEFFFE"/>
                </a:solidFill>
                <a:latin typeface="Georgia" pitchFamily="18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B82E410-4DDC-48D2-AC5C-A741728B8D5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519163" y="4724403"/>
            <a:ext cx="3177539" cy="1562096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473868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8EBCE04-5301-4874-A6EB-61306B81467A}"/>
              </a:ext>
            </a:extLst>
          </p:cNvPr>
          <p:cNvSpPr/>
          <p:nvPr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E05250"/>
          </a:solidFill>
          <a:ln w="12701" cap="flat">
            <a:solidFill>
              <a:srgbClr val="DF515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EFFFE"/>
              </a:solidFill>
              <a:uFillTx/>
              <a:latin typeface="Arial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D19D425-2102-43EB-AFB3-BC4C36ADA84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29543" y="2475783"/>
            <a:ext cx="3213101" cy="3810716"/>
          </a:xfrm>
        </p:spPr>
        <p:txBody>
          <a:bodyPr/>
          <a:lstStyle>
            <a:lvl1pPr marL="285750" indent="-225427"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1pPr>
            <a:lvl2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2pPr>
            <a:lvl3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3pPr>
            <a:lvl4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4pPr>
            <a:lvl5pPr marL="285750" lvl="2" indent="-225427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5pPr>
            <a:lvl6pPr marL="285750" marR="0" lvl="3" indent="-225427" fontAlgn="auto"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tabLst/>
              <a:defRPr lang="en-US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6pPr>
            <a:lvl7pPr marL="914400" marR="0" lvl="4" indent="0" fontAlgn="auto">
              <a:spcAft>
                <a:spcPts val="0"/>
              </a:spcAft>
              <a:buNone/>
              <a:tabLst/>
              <a:defRPr lang="en-US" sz="2000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4269B3A5-02EE-41BB-81BC-722D155B1D2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414534" y="6399135"/>
            <a:ext cx="4738868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DF4E5210-75BE-4E55-9091-C33EAB01EAB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0FC9936-E10A-4D64-BF17-B2FEB49D7DF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790696"/>
            <a:ext cx="2847341" cy="495303"/>
          </a:xfrm>
        </p:spPr>
        <p:txBody>
          <a:bodyPr anchor="ctr">
            <a:noAutofit/>
          </a:bodyPr>
          <a:lstStyle>
            <a:lvl1pPr>
              <a:defRPr sz="2400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1609D8-18F0-4A89-AF4F-D177F9F851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88922" y="571500"/>
            <a:ext cx="760778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D3544D3-E2E4-41D5-8A3D-C0D226D559A4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089397" y="1790696"/>
            <a:ext cx="7607295" cy="44958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8884507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86E9B-C964-4A1C-BAED-63FD66DE30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1B634-3BE6-4966-A1A8-2712995A7F9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79A6FEE-7DFC-4082-A713-605FA438FE00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44CC7D-1A2C-4E0C-8D01-1CFC6A08156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AC57B0-35A5-4451-B40C-9787FFB03A6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90596326-7F7A-4110-9FB9-1045C064A93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525795"/>
            <a:ext cx="11201400" cy="495303"/>
          </a:xfrm>
        </p:spPr>
        <p:txBody>
          <a:bodyPr/>
          <a:lstStyle>
            <a:lvl1pPr>
              <a:defRPr sz="1800">
                <a:solidFill>
                  <a:srgbClr val="51545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5D53EA2F-AF34-47F1-9AE1-77F376EBDAC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2651129" y="292575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D74F916F-07C7-4A86-A0FE-2E46324656BB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585566" y="292575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2ABE88C7-A2EA-4DDF-AC10-51DF100F0D91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8520004" y="292575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BBE482C-74CA-4979-8F83-A23EA91776A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961305" y="460611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C76B2E40-987F-4D31-A0E1-8AA95643E56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956596" y="415797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501639C-12E4-4967-97B4-0D4B26DE232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02912" y="460611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C6C51A9-A680-4F23-80AB-035EFBA7355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898203" y="415797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D083250C-BE97-4EB7-BFFB-3BE2ABAF6F4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853141" y="460611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57841880-F034-480C-A71D-773C98F2354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848432" y="415797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8672788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3Images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889F4-94FB-4DBF-933F-44D12FA9BF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2581BA-15DD-4FF6-A739-F33E0688652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7C89541-0FC6-452B-B691-65820BEA3CA5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19684F-2C63-47CF-8796-8C0FDB06D4A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1B54EA-0672-4595-8AE0-CCB0DD62570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B074C69B-EDF9-446D-A088-8059A1BC719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525795"/>
            <a:ext cx="11201400" cy="495303"/>
          </a:xfrm>
        </p:spPr>
        <p:txBody>
          <a:bodyPr/>
          <a:lstStyle>
            <a:lvl1pPr>
              <a:defRPr sz="1800">
                <a:solidFill>
                  <a:srgbClr val="51545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865D85F3-2084-4744-8B21-A4D0CDCB4762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7669776" y="2790703"/>
            <a:ext cx="2279590" cy="21233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D569D4A6-C882-4694-BA42-E02B08AA65C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669776" y="5144807"/>
            <a:ext cx="2279590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C96CD1EE-40E0-4210-9403-8C4D897677C2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959623" y="2790703"/>
            <a:ext cx="2279590" cy="21233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C3BFB0F1-52E3-41F1-929C-B25218507A1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9623" y="5144807"/>
            <a:ext cx="2279590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018095B6-F3EA-43BB-8775-2F5F5844187B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2249478" y="2790703"/>
            <a:ext cx="2279590" cy="21233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A1FE0C6C-E1D5-4040-B60C-9C4A8548761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49478" y="5148053"/>
            <a:ext cx="2279590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DE1BDF7-EC50-42A5-9D51-1A90F61E967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669776" y="5522911"/>
            <a:ext cx="2279590" cy="365129"/>
          </a:xfrm>
        </p:spPr>
        <p:txBody>
          <a:bodyPr anchorCtr="1"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FBD51626-A7D6-4279-869E-1025DDADB7B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77371" y="5522911"/>
            <a:ext cx="2279590" cy="365129"/>
          </a:xfrm>
        </p:spPr>
        <p:txBody>
          <a:bodyPr anchorCtr="1"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0DD21EF-CFDC-4D59-ACE1-76B1D98DDFA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54489" y="5522911"/>
            <a:ext cx="2279590" cy="365129"/>
          </a:xfrm>
        </p:spPr>
        <p:txBody>
          <a:bodyPr anchorCtr="1"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99738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 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6170D-BBF0-4961-8B7A-4E2FE9CE6A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EDF1C-CCB3-4B5D-B9D7-A06E83FA78E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DC2EC96-B893-410F-AD14-0DE4D6CE4B71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C38C67-4B7C-445D-ACF7-CFCC85FD7EA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5BAA39-6E82-44DD-94B6-6F663868A48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B892AE4D-2CD1-4148-98E4-44FD4313D46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525795"/>
            <a:ext cx="11201400" cy="495303"/>
          </a:xfrm>
        </p:spPr>
        <p:txBody>
          <a:bodyPr/>
          <a:lstStyle>
            <a:lvl1pPr>
              <a:defRPr sz="1800">
                <a:solidFill>
                  <a:srgbClr val="51545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161FDB4B-C4E9-4193-AFB8-D9C9F1FCF18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1195404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E91B33C2-26AE-4FEA-BE3A-E66B138425EF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129265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5421FDF-A9CC-4204-9389-357B625AF7F9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7054495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0DD834B-919E-4930-956B-802E48C43A5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5580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A11742D7-0F85-4A8D-8472-3819E5C5E61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8843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A38D4E99-2150-4C2D-BEBE-264C572F789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446611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515B401-F6D4-4D2E-BD7B-B49B7AF1A9D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441902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3425D0EA-C184-4825-974D-9C70B27D754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387632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31A1A830-C013-43A7-8C76-5B5A63CFE21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382923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155E7918-E024-4B84-85D4-BACBD7049F34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9996001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949DC74-2D43-4023-A625-0880C785658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9329138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A6CC31A-F98D-48EE-9592-3C3A073DDA2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9324429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6051879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Two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397D7-68E5-4F10-AA31-8BBCF0E1044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8DA671-2C67-4C74-8A14-F57014EBA79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7EB8C89-D437-4E21-A59C-9766D446E2A2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C86819-332E-43C4-8BB1-B7E822D626D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216B4-57BE-44EC-BB32-6011B2097B8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C8C6270-D967-4B1F-8E75-05728058C0A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525795"/>
            <a:ext cx="11201400" cy="495303"/>
          </a:xfrm>
        </p:spPr>
        <p:txBody>
          <a:bodyPr/>
          <a:lstStyle>
            <a:lvl1pPr>
              <a:defRPr sz="1800">
                <a:solidFill>
                  <a:srgbClr val="51545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F82EC7B-5236-4BC2-A577-3AD1AB1E5C5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95303" y="3314700"/>
            <a:ext cx="5407789" cy="2971800"/>
          </a:xfrm>
        </p:spPr>
        <p:txBody>
          <a:bodyPr/>
          <a:lstStyle>
            <a:lvl1pPr marL="292095" indent="-231772">
              <a:buSzPct val="100000"/>
              <a:buFont typeface="Arial" pitchFamily="34"/>
              <a:buChar char="•"/>
              <a:defRPr sz="1800"/>
            </a:lvl1pPr>
            <a:lvl2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  <a:lvl3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3pPr>
            <a:lvl4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CDCFA3-E75F-4CB5-B327-38B7BD85489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94217" y="3314700"/>
            <a:ext cx="5407789" cy="2971800"/>
          </a:xfrm>
        </p:spPr>
        <p:txBody>
          <a:bodyPr/>
          <a:lstStyle>
            <a:lvl1pPr marL="285750" indent="-225427">
              <a:buSzPct val="100000"/>
              <a:buFont typeface="Arial" pitchFamily="34"/>
              <a:buChar char="•"/>
              <a:defRPr sz="1800"/>
            </a:lvl1pPr>
            <a:lvl2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  <a:lvl3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F8B946E-D856-4DF7-B45A-38C6B495227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2476496"/>
            <a:ext cx="5407020" cy="647696"/>
          </a:xfrm>
        </p:spPr>
        <p:txBody>
          <a:bodyPr>
            <a:noAutofit/>
          </a:bodyPr>
          <a:lstStyle>
            <a:lvl1pPr>
              <a:defRPr sz="360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DB1AB5-F1E0-4F78-BE07-D025C91F341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283628" y="2476496"/>
            <a:ext cx="5407020" cy="457200"/>
          </a:xfrm>
        </p:spPr>
        <p:txBody>
          <a:bodyPr>
            <a:noAutofit/>
          </a:bodyPr>
          <a:lstStyle>
            <a:lvl1pPr>
              <a:defRPr sz="360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000341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6E4678-9ED4-4273-A6F1-81AFFBD803F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C06155-8030-441C-A884-7EAF8C452E8B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013FAF-1C09-49B8-B993-58C801844B5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FC66D-3D7E-441D-B2C5-F2DE11DA39C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C4BBD7-93D3-42D4-A256-4B8AA23F6B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F0BC5D1-5E2C-480E-B907-26135B9D955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525795"/>
            <a:ext cx="11201400" cy="495303"/>
          </a:xfrm>
        </p:spPr>
        <p:txBody>
          <a:bodyPr/>
          <a:lstStyle>
            <a:lvl1pPr>
              <a:defRPr sz="1800">
                <a:solidFill>
                  <a:srgbClr val="51545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BFB0C57-E52D-400F-9B89-EBF554A0C27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3124203"/>
            <a:ext cx="3162296" cy="3162296"/>
          </a:xfrm>
          <a:ln w="25402">
            <a:solidFill>
              <a:srgbClr val="1CB7BA"/>
            </a:solidFill>
            <a:prstDash val="solid"/>
          </a:ln>
        </p:spPr>
        <p:txBody>
          <a:bodyPr tIns="182880" rIns="182880"/>
          <a:lstStyle>
            <a:lvl1pPr marL="292095" indent="-231772">
              <a:buSzPct val="100000"/>
              <a:buFont typeface="Arial" pitchFamily="34"/>
              <a:buChar char="•"/>
              <a:defRPr sz="1800"/>
            </a:lvl1pPr>
            <a:lvl2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Pentagon 26">
            <a:extLst>
              <a:ext uri="{FF2B5EF4-FFF2-40B4-BE49-F238E27FC236}">
                <a16:creationId xmlns:a16="http://schemas.microsoft.com/office/drawing/2014/main" id="{907959D6-DF88-42E3-B389-2FF35D194FB1}"/>
              </a:ext>
            </a:extLst>
          </p:cNvPr>
          <p:cNvSpPr/>
          <p:nvPr/>
        </p:nvSpPr>
        <p:spPr>
          <a:xfrm>
            <a:off x="266337" y="2476496"/>
            <a:ext cx="457922" cy="6476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30 f26 1"/>
              <a:gd name="f35" fmla="*/ f29 f26 1"/>
              <a:gd name="f36" fmla="*/ f32 1 2"/>
              <a:gd name="f37" fmla="min f33 f32"/>
              <a:gd name="f38" fmla="+- f6 f36 0"/>
              <a:gd name="f39" fmla="*/ f37 f7 1"/>
              <a:gd name="f40" fmla="*/ f39 1 100000"/>
              <a:gd name="f41" fmla="*/ f38 f26 1"/>
              <a:gd name="f42" fmla="+- f29 0 f40"/>
              <a:gd name="f43" fmla="+- f42 f29 0"/>
              <a:gd name="f44" fmla="*/ f42 1 2"/>
              <a:gd name="f45" fmla="*/ f42 f26 1"/>
              <a:gd name="f46" fmla="*/ f43 1 2"/>
              <a:gd name="f47" fmla="*/ f44 f26 1"/>
              <a:gd name="f48" fmla="*/ f4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47" y="f31"/>
              </a:cxn>
              <a:cxn ang="f25">
                <a:pos x="f47" y="f34"/>
              </a:cxn>
            </a:cxnLst>
            <a:rect l="f31" t="f31" r="f48" b="f34"/>
            <a:pathLst>
              <a:path>
                <a:moveTo>
                  <a:pt x="f31" y="f31"/>
                </a:moveTo>
                <a:lnTo>
                  <a:pt x="f45" y="f31"/>
                </a:lnTo>
                <a:lnTo>
                  <a:pt x="f35" y="f41"/>
                </a:lnTo>
                <a:lnTo>
                  <a:pt x="f45" y="f34"/>
                </a:lnTo>
                <a:lnTo>
                  <a:pt x="f31" y="f34"/>
                </a:lnTo>
                <a:close/>
              </a:path>
            </a:pathLst>
          </a:custGeom>
          <a:solidFill>
            <a:srgbClr val="FEFFF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91D0"/>
              </a:solidFill>
              <a:uFillTx/>
              <a:latin typeface="Arial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4499A6C-0A10-4667-9F50-E73BF53832A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2489938"/>
            <a:ext cx="3162296" cy="647696"/>
          </a:xfrm>
          <a:solidFill>
            <a:srgbClr val="19B7B8"/>
          </a:solidFill>
          <a:ln w="28575">
            <a:solidFill>
              <a:srgbClr val="1CB7BA"/>
            </a:solidFill>
            <a:prstDash val="solid"/>
          </a:ln>
        </p:spPr>
        <p:txBody>
          <a:bodyPr tIns="91440" rIns="0" anchor="ctr" anchorCtr="1"/>
          <a:lstStyle>
            <a:lvl1pPr algn="ctr">
              <a:defRPr sz="2000" b="1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BC114BB8-4131-4B98-9A77-518451973DE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514850" y="2489938"/>
            <a:ext cx="3162296" cy="647696"/>
          </a:xfrm>
          <a:solidFill>
            <a:srgbClr val="19B7B8"/>
          </a:solidFill>
          <a:ln w="28575">
            <a:solidFill>
              <a:srgbClr val="1CB7BA"/>
            </a:solidFill>
            <a:prstDash val="solid"/>
          </a:ln>
        </p:spPr>
        <p:txBody>
          <a:bodyPr tIns="91440" rIns="0" anchor="ctr" anchorCtr="1"/>
          <a:lstStyle>
            <a:lvl1pPr algn="ctr">
              <a:defRPr sz="2000" b="1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5722397-1483-471A-9A88-F2093EDC209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534396" y="2489938"/>
            <a:ext cx="3162296" cy="647696"/>
          </a:xfrm>
          <a:solidFill>
            <a:srgbClr val="19B7B8"/>
          </a:solidFill>
          <a:ln w="28575">
            <a:solidFill>
              <a:srgbClr val="1CB7BA"/>
            </a:solidFill>
            <a:prstDash val="solid"/>
          </a:ln>
        </p:spPr>
        <p:txBody>
          <a:bodyPr tIns="91440" rIns="0" anchor="ctr" anchorCtr="1"/>
          <a:lstStyle>
            <a:lvl1pPr algn="ctr">
              <a:defRPr sz="2000" b="1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Arrow Connector 37">
            <a:extLst>
              <a:ext uri="{FF2B5EF4-FFF2-40B4-BE49-F238E27FC236}">
                <a16:creationId xmlns:a16="http://schemas.microsoft.com/office/drawing/2014/main" id="{4B3CA0A3-A72E-40B5-8B3B-F7581BF39F25}"/>
              </a:ext>
            </a:extLst>
          </p:cNvPr>
          <p:cNvCxnSpPr/>
          <p:nvPr/>
        </p:nvCxnSpPr>
        <p:spPr>
          <a:xfrm>
            <a:off x="3886200" y="4541523"/>
            <a:ext cx="438153" cy="0"/>
          </a:xfrm>
          <a:prstGeom prst="straightConnector1">
            <a:avLst/>
          </a:prstGeom>
          <a:noFill/>
          <a:ln w="28575" cap="flat">
            <a:solidFill>
              <a:srgbClr val="1CB7BA"/>
            </a:solidFill>
            <a:prstDash val="solid"/>
            <a:miter/>
            <a:tailEnd type="arrow"/>
          </a:ln>
        </p:spPr>
      </p:cxnSp>
      <p:cxnSp>
        <p:nvCxnSpPr>
          <p:cNvPr id="13" name="Straight Arrow Connector 39">
            <a:extLst>
              <a:ext uri="{FF2B5EF4-FFF2-40B4-BE49-F238E27FC236}">
                <a16:creationId xmlns:a16="http://schemas.microsoft.com/office/drawing/2014/main" id="{03BD9414-A92E-4FE8-BEC1-BBD5F708211D}"/>
              </a:ext>
            </a:extLst>
          </p:cNvPr>
          <p:cNvCxnSpPr/>
          <p:nvPr/>
        </p:nvCxnSpPr>
        <p:spPr>
          <a:xfrm>
            <a:off x="7879083" y="4541523"/>
            <a:ext cx="438143" cy="0"/>
          </a:xfrm>
          <a:prstGeom prst="straightConnector1">
            <a:avLst/>
          </a:prstGeom>
          <a:noFill/>
          <a:ln w="28575" cap="flat">
            <a:solidFill>
              <a:srgbClr val="1CB7BA"/>
            </a:solidFill>
            <a:prstDash val="solid"/>
            <a:miter/>
            <a:tailEnd type="arrow"/>
          </a:ln>
        </p:spPr>
      </p:cxn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6DC7F66-EC4F-444E-90C6-1B28FC0464C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518663" y="3124203"/>
            <a:ext cx="3162296" cy="3162296"/>
          </a:xfrm>
          <a:ln w="25402">
            <a:solidFill>
              <a:srgbClr val="1CB7BA"/>
            </a:solidFill>
            <a:prstDash val="solid"/>
          </a:ln>
        </p:spPr>
        <p:txBody>
          <a:bodyPr tIns="182880" rIns="182880"/>
          <a:lstStyle>
            <a:lvl1pPr marL="292095" indent="-231772">
              <a:buSzPct val="100000"/>
              <a:buFont typeface="Arial" pitchFamily="34"/>
              <a:buChar char="•"/>
              <a:defRPr sz="1800"/>
            </a:lvl1pPr>
            <a:lvl2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D787589-9DE3-4224-90C9-BCF8736616F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531864" y="3124203"/>
            <a:ext cx="3162296" cy="3162296"/>
          </a:xfrm>
          <a:ln w="25402">
            <a:solidFill>
              <a:srgbClr val="1CB7BA"/>
            </a:solidFill>
            <a:prstDash val="solid"/>
          </a:ln>
        </p:spPr>
        <p:txBody>
          <a:bodyPr tIns="182880" rIns="182880"/>
          <a:lstStyle>
            <a:lvl1pPr marL="292095" indent="-231772">
              <a:buSzPct val="100000"/>
              <a:buFont typeface="Arial" pitchFamily="34"/>
              <a:buChar char="•"/>
              <a:defRPr sz="1800"/>
            </a:lvl1pPr>
            <a:lvl2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887010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83D9E9-DEB4-4298-ACF8-D8CA379E48A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E1477AA-0A7B-418B-A686-C21971156C3A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24BEFC-D43F-4A2D-A881-A391C261019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FA339-B1C2-4184-A039-AA3CADA2099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AEEEED-9A96-44EC-A1D7-87245A1BFB7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entagon 26">
            <a:extLst>
              <a:ext uri="{FF2B5EF4-FFF2-40B4-BE49-F238E27FC236}">
                <a16:creationId xmlns:a16="http://schemas.microsoft.com/office/drawing/2014/main" id="{B1EEF551-0AB0-4163-838D-69B2ACE0F0AF}"/>
              </a:ext>
            </a:extLst>
          </p:cNvPr>
          <p:cNvSpPr/>
          <p:nvPr/>
        </p:nvSpPr>
        <p:spPr>
          <a:xfrm>
            <a:off x="266337" y="2476496"/>
            <a:ext cx="457922" cy="6476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30 f26 1"/>
              <a:gd name="f35" fmla="*/ f29 f26 1"/>
              <a:gd name="f36" fmla="*/ f32 1 2"/>
              <a:gd name="f37" fmla="min f33 f32"/>
              <a:gd name="f38" fmla="+- f6 f36 0"/>
              <a:gd name="f39" fmla="*/ f37 f7 1"/>
              <a:gd name="f40" fmla="*/ f39 1 100000"/>
              <a:gd name="f41" fmla="*/ f38 f26 1"/>
              <a:gd name="f42" fmla="+- f29 0 f40"/>
              <a:gd name="f43" fmla="+- f42 f29 0"/>
              <a:gd name="f44" fmla="*/ f42 1 2"/>
              <a:gd name="f45" fmla="*/ f42 f26 1"/>
              <a:gd name="f46" fmla="*/ f43 1 2"/>
              <a:gd name="f47" fmla="*/ f44 f26 1"/>
              <a:gd name="f48" fmla="*/ f4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47" y="f31"/>
              </a:cxn>
              <a:cxn ang="f25">
                <a:pos x="f47" y="f34"/>
              </a:cxn>
            </a:cxnLst>
            <a:rect l="f31" t="f31" r="f48" b="f34"/>
            <a:pathLst>
              <a:path>
                <a:moveTo>
                  <a:pt x="f31" y="f31"/>
                </a:moveTo>
                <a:lnTo>
                  <a:pt x="f45" y="f31"/>
                </a:lnTo>
                <a:lnTo>
                  <a:pt x="f35" y="f41"/>
                </a:lnTo>
                <a:lnTo>
                  <a:pt x="f45" y="f34"/>
                </a:lnTo>
                <a:lnTo>
                  <a:pt x="f31" y="f34"/>
                </a:lnTo>
                <a:close/>
              </a:path>
            </a:pathLst>
          </a:custGeom>
          <a:solidFill>
            <a:srgbClr val="FEFFF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91D0"/>
              </a:solidFill>
              <a:uFillTx/>
              <a:latin typeface="Arial"/>
            </a:endParaRPr>
          </a:p>
        </p:txBody>
      </p:sp>
      <p:sp>
        <p:nvSpPr>
          <p:cNvPr id="7" name="Table Placeholder 13">
            <a:extLst>
              <a:ext uri="{FF2B5EF4-FFF2-40B4-BE49-F238E27FC236}">
                <a16:creationId xmlns:a16="http://schemas.microsoft.com/office/drawing/2014/main" id="{F6DCD28A-F7F6-4DF9-9A5C-76091C780B19}"/>
              </a:ext>
            </a:extLst>
          </p:cNvPr>
          <p:cNvSpPr txBox="1">
            <a:spLocks noGrp="1"/>
          </p:cNvSpPr>
          <p:nvPr>
            <p:ph type="tbl" idx="4294967295"/>
          </p:nvPr>
        </p:nvSpPr>
        <p:spPr>
          <a:xfrm>
            <a:off x="495303" y="1790696"/>
            <a:ext cx="11201400" cy="4495803"/>
          </a:xfrm>
        </p:spPr>
        <p:txBody>
          <a:bodyPr anchor="ctr"/>
          <a:lstStyle>
            <a:lvl1pPr>
              <a:defRPr sz="1600" b="1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836154311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33341-65BF-4527-8F91-8E2121AA430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37845C1-5855-4108-813C-26E48989E5BF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8EDA0-CE07-4300-91A3-D28AF21E518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43953-A9BB-4D30-B977-922C44417FD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085DE1-19DC-4AEC-8938-BFE740D93CA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entagon 26">
            <a:extLst>
              <a:ext uri="{FF2B5EF4-FFF2-40B4-BE49-F238E27FC236}">
                <a16:creationId xmlns:a16="http://schemas.microsoft.com/office/drawing/2014/main" id="{FD9051AD-61F2-4ABB-B22A-11E142EB2BA0}"/>
              </a:ext>
            </a:extLst>
          </p:cNvPr>
          <p:cNvSpPr/>
          <p:nvPr/>
        </p:nvSpPr>
        <p:spPr>
          <a:xfrm>
            <a:off x="266337" y="2476496"/>
            <a:ext cx="457922" cy="6476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30 f26 1"/>
              <a:gd name="f35" fmla="*/ f29 f26 1"/>
              <a:gd name="f36" fmla="*/ f32 1 2"/>
              <a:gd name="f37" fmla="min f33 f32"/>
              <a:gd name="f38" fmla="+- f6 f36 0"/>
              <a:gd name="f39" fmla="*/ f37 f7 1"/>
              <a:gd name="f40" fmla="*/ f39 1 100000"/>
              <a:gd name="f41" fmla="*/ f38 f26 1"/>
              <a:gd name="f42" fmla="+- f29 0 f40"/>
              <a:gd name="f43" fmla="+- f42 f29 0"/>
              <a:gd name="f44" fmla="*/ f42 1 2"/>
              <a:gd name="f45" fmla="*/ f42 f26 1"/>
              <a:gd name="f46" fmla="*/ f43 1 2"/>
              <a:gd name="f47" fmla="*/ f44 f26 1"/>
              <a:gd name="f48" fmla="*/ f4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47" y="f31"/>
              </a:cxn>
              <a:cxn ang="f25">
                <a:pos x="f47" y="f34"/>
              </a:cxn>
            </a:cxnLst>
            <a:rect l="f31" t="f31" r="f48" b="f34"/>
            <a:pathLst>
              <a:path>
                <a:moveTo>
                  <a:pt x="f31" y="f31"/>
                </a:moveTo>
                <a:lnTo>
                  <a:pt x="f45" y="f31"/>
                </a:lnTo>
                <a:lnTo>
                  <a:pt x="f35" y="f41"/>
                </a:lnTo>
                <a:lnTo>
                  <a:pt x="f45" y="f34"/>
                </a:lnTo>
                <a:lnTo>
                  <a:pt x="f31" y="f34"/>
                </a:lnTo>
                <a:close/>
              </a:path>
            </a:pathLst>
          </a:custGeom>
          <a:solidFill>
            <a:srgbClr val="FEFFF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91D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621585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&amp;A or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>
            <a:extLst>
              <a:ext uri="{FF2B5EF4-FFF2-40B4-BE49-F238E27FC236}">
                <a16:creationId xmlns:a16="http://schemas.microsoft.com/office/drawing/2014/main" id="{F74ECC50-E883-4557-A524-B80B7EE08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55083" y="-107579"/>
            <a:ext cx="12251103" cy="696557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4B97BD4F-F3A2-4B64-B178-4852BD643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105" y="5474348"/>
            <a:ext cx="2351781" cy="94791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A0F12FCE-CBD5-4BFA-8DD7-89FD5221C99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88720" y="1418243"/>
            <a:ext cx="6827541" cy="917335"/>
          </a:xfrm>
        </p:spPr>
        <p:txBody>
          <a:bodyPr/>
          <a:lstStyle>
            <a:lvl1pPr>
              <a:defRPr sz="5400" b="1">
                <a:solidFill>
                  <a:srgbClr val="FEFFFE"/>
                </a:solidFill>
                <a:latin typeface="Georgia" pitchFamily="18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51143413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- img-right - 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8995" y="60327"/>
            <a:ext cx="6592062" cy="6743598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7382312" y="109057"/>
            <a:ext cx="4681056" cy="663569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7622" y="1389063"/>
            <a:ext cx="5599045" cy="23876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00000"/>
              </a:lnSpc>
              <a:defRPr sz="3200" spc="-20" baseline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8994" y="60326"/>
            <a:ext cx="12054348" cy="6743598"/>
            <a:chOff x="58994" y="60326"/>
            <a:chExt cx="12054348" cy="6743598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7325033" y="85725"/>
              <a:ext cx="0" cy="6718199"/>
            </a:xfrm>
            <a:prstGeom prst="line">
              <a:avLst/>
            </a:prstGeom>
            <a:ln w="1206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 userDrawn="1"/>
          </p:nvSpPr>
          <p:spPr>
            <a:xfrm>
              <a:off x="58994" y="60326"/>
              <a:ext cx="12054348" cy="6743598"/>
            </a:xfrm>
            <a:prstGeom prst="rect">
              <a:avLst/>
            </a:prstGeom>
            <a:noFill/>
            <a:ln w="1206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153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EA1453F-41CE-426A-B92A-1F8DF4B555E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CCF0BF-DB7E-44FF-8C50-D71D25C8B79D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0547AFA-471A-417F-B1F4-6560458D9AC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17B1D3-57A5-4161-9F14-64D4A157724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A52E9505-787B-4D29-B3AF-481218FDEE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908"/>
          <a:stretch>
            <a:fillRect/>
          </a:stretch>
        </p:blipFill>
        <p:spPr>
          <a:xfrm>
            <a:off x="855494" y="0"/>
            <a:ext cx="1134920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26F6341B-70F8-4ABD-AC14-DDAD983D1CD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696" y="1942395"/>
            <a:ext cx="7619996" cy="2112254"/>
          </a:xfrm>
        </p:spPr>
        <p:txBody>
          <a:bodyPr/>
          <a:lstStyle>
            <a:lvl1pPr>
              <a:defRPr sz="5400" b="1">
                <a:solidFill>
                  <a:srgbClr val="FEFFFE"/>
                </a:solidFill>
                <a:latin typeface="Georgia" pitchFamily="18"/>
              </a:defRPr>
            </a:lvl1pPr>
            <a:lvl2pPr marL="0" lvl="0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2pPr>
            <a:lvl3pPr marL="0" lvl="1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FCC6E134-9C43-4BC7-AD76-10AEEE0984C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367" y="4055354"/>
            <a:ext cx="7620335" cy="2231145"/>
          </a:xfrm>
        </p:spPr>
        <p:txBody>
          <a:bodyPr/>
          <a:lstStyle>
            <a:lvl1pPr>
              <a:defRPr sz="2400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44326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bg - center 1 col-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7278" y="-42531"/>
            <a:ext cx="12349279" cy="690053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914401" y="889001"/>
            <a:ext cx="742951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85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4195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ttom image-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122691" y="2152650"/>
            <a:ext cx="11929609" cy="45910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533768" y="440141"/>
            <a:ext cx="742950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612" y="866105"/>
            <a:ext cx="5599045" cy="1089695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00000"/>
              </a:lnSpc>
              <a:defRPr sz="2400" spc="-20" baseline="0">
                <a:solidFill>
                  <a:schemeClr val="tx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58994" y="60326"/>
            <a:ext cx="12054348" cy="6743598"/>
          </a:xfrm>
          <a:prstGeom prst="rect">
            <a:avLst/>
          </a:prstGeom>
          <a:noFill/>
          <a:ln w="1206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132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ight imag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301" y="199500"/>
            <a:ext cx="5257801" cy="649265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1236665" y="3197226"/>
            <a:ext cx="3773487" cy="3032125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  <a:lvl2pPr>
              <a:defRPr>
                <a:latin typeface="+mn-lt"/>
                <a:cs typeface="Arial" panose="020B0604020202020204" pitchFamily="34" charset="0"/>
              </a:defRPr>
            </a:lvl2pPr>
            <a:lvl3pPr>
              <a:defRPr>
                <a:latin typeface="+mn-lt"/>
                <a:cs typeface="Arial" panose="020B0604020202020204" pitchFamily="34" charset="0"/>
              </a:defRPr>
            </a:lvl3pPr>
            <a:lvl4pPr>
              <a:defRPr>
                <a:latin typeface="+mn-lt"/>
                <a:cs typeface="Arial" panose="020B0604020202020204" pitchFamily="34" charset="0"/>
              </a:defRPr>
            </a:lvl4pPr>
            <a:lvl5pPr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741976" y="930678"/>
            <a:ext cx="742951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5812" y="1588419"/>
            <a:ext cx="3756397" cy="12182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spc="-2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237298" y="1423595"/>
            <a:ext cx="3744913" cy="1734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900" cap="all" spc="51" baseline="0">
                <a:latin typeface="+mn-lt"/>
                <a:ea typeface="Roboto Black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US" dirty="0" err="1"/>
              <a:t>preheader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916EDC-475F-42AB-A2DD-C46748211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4678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ight imag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4331368" cy="6857999"/>
          </a:xfrm>
          <a:prstGeom prst="rect">
            <a:avLst/>
          </a:prstGeom>
          <a:solidFill>
            <a:srgbClr val="D9D9D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600531" y="2966880"/>
            <a:ext cx="2381170" cy="32893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225425" indent="-225425">
              <a:buFont typeface="Roboto Black" panose="02000000000000000000" pitchFamily="2" charset="0"/>
              <a:buChar char="−"/>
              <a:defRPr sz="16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2pPr>
            <a:lvl3pPr marL="342900" indent="-171450">
              <a:buFont typeface="Roboto Light" panose="02000000000000000000" pitchFamily="2" charset="0"/>
              <a:buChar char="-"/>
              <a:tabLst/>
              <a:defRPr sz="14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>
              <a:defRPr sz="1600">
                <a:ln>
                  <a:noFill/>
                </a:ln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>
              <a:defRPr sz="1600">
                <a:ln>
                  <a:noFill/>
                </a:ln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Edit Column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65890" y="2959260"/>
            <a:ext cx="2388789" cy="32893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225425" indent="-225425">
              <a:buFont typeface="Roboto Black" panose="02000000000000000000" pitchFamily="2" charset="0"/>
              <a:buChar char="−"/>
              <a:defRPr sz="16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2pPr>
            <a:lvl3pPr marL="342900" indent="-171450">
              <a:buFont typeface="Roboto Light" panose="02000000000000000000" pitchFamily="2" charset="0"/>
              <a:buChar char="-"/>
              <a:tabLst/>
              <a:defRPr sz="1400" spc="-20" baseline="0">
                <a:ln>
                  <a:noFill/>
                </a:ln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>
              <a:defRPr sz="1600">
                <a:ln>
                  <a:noFill/>
                </a:ln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>
              <a:defRPr sz="1600">
                <a:ln>
                  <a:noFill/>
                </a:ln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Edit Column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7382312" y="109057"/>
            <a:ext cx="4681056" cy="663569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788565" y="656832"/>
            <a:ext cx="742950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71787" y="1245520"/>
            <a:ext cx="5599045" cy="14982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00000"/>
              </a:lnSpc>
              <a:defRPr sz="2400" spc="-20" baseline="0">
                <a:solidFill>
                  <a:schemeClr val="tx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8994" y="60326"/>
            <a:ext cx="12054348" cy="6743598"/>
            <a:chOff x="58994" y="60326"/>
            <a:chExt cx="12054348" cy="6743598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7325033" y="85725"/>
              <a:ext cx="0" cy="6718199"/>
            </a:xfrm>
            <a:prstGeom prst="line">
              <a:avLst/>
            </a:prstGeom>
            <a:ln w="1206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 userDrawn="1"/>
          </p:nvSpPr>
          <p:spPr>
            <a:xfrm>
              <a:off x="58994" y="60326"/>
              <a:ext cx="12054348" cy="6743598"/>
            </a:xfrm>
            <a:prstGeom prst="rect">
              <a:avLst/>
            </a:prstGeom>
            <a:noFill/>
            <a:ln w="1206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14012" y="643879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27B3-E43B-4A95-9E57-73806C9454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6766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ttom image-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8995" y="60326"/>
            <a:ext cx="12054348" cy="6743599"/>
          </a:xfrm>
          <a:prstGeom prst="rect">
            <a:avLst/>
          </a:prstGeom>
          <a:noFill/>
          <a:ln w="1206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030" y="409575"/>
            <a:ext cx="1757727" cy="633739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533769" y="440142"/>
            <a:ext cx="742951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514612" y="866106"/>
            <a:ext cx="5599045" cy="1089695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00000"/>
              </a:lnSpc>
              <a:defRPr sz="2400" spc="-20" baseline="0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14349" y="2093913"/>
            <a:ext cx="11082339" cy="4195763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916EDC-475F-42AB-A2DD-C467482111D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53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- 3 column-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1531" y="0"/>
            <a:ext cx="12203531" cy="6858000"/>
          </a:xfrm>
          <a:prstGeom prst="rect">
            <a:avLst/>
          </a:prstGeom>
          <a:solidFill>
            <a:srgbClr val="D9D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1249365" y="2833689"/>
            <a:ext cx="2968625" cy="3289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732339" y="2833689"/>
            <a:ext cx="2967037" cy="3289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8213725" y="2833689"/>
            <a:ext cx="2965451" cy="3289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264819" y="887818"/>
            <a:ext cx="742951" cy="102393"/>
          </a:xfrm>
          <a:prstGeom prst="rect">
            <a:avLst/>
          </a:prstGeom>
          <a:solidFill>
            <a:srgbClr val="C9E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49587" y="1582069"/>
            <a:ext cx="5599045" cy="961505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00000"/>
              </a:lnSpc>
              <a:defRPr sz="2400" spc="-20" baseline="0">
                <a:solidFill>
                  <a:schemeClr val="tx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58995" y="60326"/>
            <a:ext cx="12054348" cy="6743599"/>
          </a:xfrm>
          <a:prstGeom prst="rect">
            <a:avLst/>
          </a:prstGeom>
          <a:noFill/>
          <a:ln w="1206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65365" y="1418265"/>
            <a:ext cx="3744913" cy="1734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900" cap="all" spc="51" baseline="0"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US" dirty="0" err="1"/>
              <a:t>preheader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1916EDC-475F-42AB-A2DD-C467482111D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59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Geisin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7209371-7304-F644-A8F8-C0112F57A2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7575"/>
            <a:ext cx="12251107" cy="69655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FCD7F3-AB61-454A-830C-185395A072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7736" y="5474350"/>
            <a:ext cx="2351784" cy="947913"/>
          </a:xfrm>
          <a:prstGeom prst="rect">
            <a:avLst/>
          </a:prstGeo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510FD3D-1824-E54A-B083-7B0F31EA0A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720" y="1341120"/>
            <a:ext cx="6827537" cy="1752600"/>
          </a:xfrm>
        </p:spPr>
        <p:txBody>
          <a:bodyPr/>
          <a:lstStyle>
            <a:lvl1pPr marL="0" indent="0">
              <a:buNone/>
              <a:defRPr sz="5400" b="1" i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title</a:t>
            </a:r>
          </a:p>
          <a:p>
            <a:pPr lvl="1"/>
            <a:endParaRPr lang="en-US" dirty="0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807C95F9-5DE5-574A-830E-B926D0D017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19160" y="4724401"/>
            <a:ext cx="3177540" cy="1562099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en-US">
                <a:solidFill>
                  <a:schemeClr val="accent6"/>
                </a:solidFill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30343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: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BAC5-4B22-644C-AC59-BBB9B5B96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DF529-D8F5-A241-886E-3A33A588B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958C0-F074-6B42-B0CB-63C254B4B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53BE2F-0C6B-C64F-A041-938F03BFE5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492" y="0"/>
            <a:ext cx="11349208" cy="6857999"/>
          </a:xfrm>
          <a:prstGeom prst="rect">
            <a:avLst/>
          </a:prstGeom>
        </p:spPr>
      </p:pic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99C2557-7861-B24F-B6F6-B06DC4F769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6700" y="1942392"/>
            <a:ext cx="7619998" cy="2112257"/>
          </a:xfrm>
        </p:spPr>
        <p:txBody>
          <a:bodyPr/>
          <a:lstStyle>
            <a:lvl1pPr marL="0" indent="0">
              <a:buNone/>
              <a:defRPr sz="5400" b="1" i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>
              <a:defRPr b="1" i="0"/>
            </a:lvl2pPr>
          </a:lstStyle>
          <a:p>
            <a:pPr lvl="0"/>
            <a:r>
              <a:rPr lang="en-US" dirty="0"/>
              <a:t>Section divider:</a:t>
            </a:r>
          </a:p>
          <a:p>
            <a:pPr lvl="0"/>
            <a:r>
              <a:rPr lang="en-US" dirty="0"/>
              <a:t>Option 1</a:t>
            </a:r>
          </a:p>
          <a:p>
            <a:pPr lvl="1"/>
            <a:endParaRPr lang="en-US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818D0F97-C018-7C4F-8FC6-291350E1DA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6366" y="4055356"/>
            <a:ext cx="7620334" cy="223114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9191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: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BAC5-4B22-644C-AC59-BBB9B5B96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DF529-D8F5-A241-886E-3A33A588B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958C0-F074-6B42-B0CB-63C254B4B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53BE2F-0C6B-C64F-A041-938F03BFE5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000" y="0"/>
            <a:ext cx="11338000" cy="6857999"/>
          </a:xfrm>
          <a:prstGeom prst="rect">
            <a:avLst/>
          </a:prstGeom>
        </p:spPr>
      </p:pic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99C2557-7861-B24F-B6F6-B06DC4F769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6700" y="1942392"/>
            <a:ext cx="7619998" cy="2112257"/>
          </a:xfrm>
        </p:spPr>
        <p:txBody>
          <a:bodyPr/>
          <a:lstStyle>
            <a:lvl1pPr marL="0" indent="0">
              <a:buNone/>
              <a:defRPr sz="5400" b="1" i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>
              <a:defRPr b="1" i="0"/>
            </a:lvl2pPr>
          </a:lstStyle>
          <a:p>
            <a:pPr lvl="0"/>
            <a:r>
              <a:rPr lang="en-US" dirty="0"/>
              <a:t>Section divider:</a:t>
            </a:r>
          </a:p>
          <a:p>
            <a:pPr lvl="0"/>
            <a:r>
              <a:rPr lang="en-US" dirty="0"/>
              <a:t>Option 2</a:t>
            </a:r>
          </a:p>
          <a:p>
            <a:pPr lvl="1"/>
            <a:endParaRPr lang="en-US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818D0F97-C018-7C4F-8FC6-291350E1DA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6366" y="4055356"/>
            <a:ext cx="7620334" cy="223114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51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7FE23E8-953D-4AD1-A653-CE101C4E13D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A1718D-235A-4771-8386-EBBDE1E81F28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6FAA495-A067-4DB0-AE8F-F917D9B6749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CFD3A0-118C-4FE7-AA4E-E2427486CB5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F00847EA-9042-446A-97CF-4ED599C2F3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001"/>
          <a:stretch>
            <a:fillRect/>
          </a:stretch>
        </p:blipFill>
        <p:spPr>
          <a:xfrm>
            <a:off x="854003" y="0"/>
            <a:ext cx="11338002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D84D2EFD-3840-4CB6-A89F-CEFF67BB679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696" y="1942395"/>
            <a:ext cx="7619996" cy="2112254"/>
          </a:xfrm>
        </p:spPr>
        <p:txBody>
          <a:bodyPr/>
          <a:lstStyle>
            <a:lvl1pPr>
              <a:defRPr sz="5400" b="1">
                <a:solidFill>
                  <a:srgbClr val="FEFFFE"/>
                </a:solidFill>
                <a:latin typeface="Georgia" pitchFamily="18"/>
              </a:defRPr>
            </a:lvl1pPr>
            <a:lvl2pPr marL="0" lvl="0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2pPr>
            <a:lvl3pPr marL="0" lvl="1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1B35BB1F-31E2-49FC-9511-0F6C3320F72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367" y="4055354"/>
            <a:ext cx="7620335" cy="2231145"/>
          </a:xfrm>
        </p:spPr>
        <p:txBody>
          <a:bodyPr/>
          <a:lstStyle>
            <a:lvl1pPr>
              <a:defRPr sz="2400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685736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: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BAC5-4B22-644C-AC59-BBB9B5B96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DF529-D8F5-A241-886E-3A33A588B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958C0-F074-6B42-B0CB-63C254B4B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53BE2F-0C6B-C64F-A041-938F03BFE5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700" y="0"/>
            <a:ext cx="11325300" cy="6857998"/>
          </a:xfrm>
          <a:prstGeom prst="rect">
            <a:avLst/>
          </a:prstGeom>
        </p:spPr>
      </p:pic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99C2557-7861-B24F-B6F6-B06DC4F769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6700" y="1942392"/>
            <a:ext cx="7619998" cy="2112257"/>
          </a:xfrm>
        </p:spPr>
        <p:txBody>
          <a:bodyPr/>
          <a:lstStyle>
            <a:lvl1pPr marL="0" indent="0">
              <a:buNone/>
              <a:defRPr sz="5400" b="1" i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>
              <a:defRPr b="1" i="0"/>
            </a:lvl2pPr>
          </a:lstStyle>
          <a:p>
            <a:pPr lvl="0"/>
            <a:r>
              <a:rPr lang="en-US" dirty="0"/>
              <a:t>Section divider:</a:t>
            </a:r>
          </a:p>
          <a:p>
            <a:pPr lvl="0"/>
            <a:r>
              <a:rPr lang="en-US" dirty="0"/>
              <a:t>Option 3</a:t>
            </a:r>
          </a:p>
          <a:p>
            <a:pPr lvl="1"/>
            <a:endParaRPr lang="en-US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818D0F97-C018-7C4F-8FC6-291350E1DA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6366" y="4055356"/>
            <a:ext cx="7620334" cy="223114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483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5568B-87DE-2444-8147-D434E8C18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571500"/>
            <a:ext cx="11201400" cy="1029464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About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4129D-907F-9342-9500-F9041DF4EC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5300" y="2509459"/>
            <a:ext cx="5407789" cy="3777041"/>
          </a:xfrm>
        </p:spPr>
        <p:txBody>
          <a:bodyPr/>
          <a:lstStyle>
            <a:lvl1pPr marL="0" indent="0">
              <a:buNone/>
              <a:defRPr sz="1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ferri</a:t>
            </a:r>
            <a:r>
              <a:rPr lang="en-US" dirty="0"/>
              <a:t> </a:t>
            </a:r>
            <a:r>
              <a:rPr lang="en-US" dirty="0" err="1"/>
              <a:t>inani</a:t>
            </a:r>
            <a:r>
              <a:rPr lang="en-US" dirty="0"/>
              <a:t> quaestio at, </a:t>
            </a:r>
            <a:r>
              <a:rPr lang="en-US" dirty="0" err="1"/>
              <a:t>mei</a:t>
            </a:r>
            <a:r>
              <a:rPr lang="en-US" dirty="0"/>
              <a:t> oblique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omittantur</a:t>
            </a:r>
            <a:r>
              <a:rPr lang="en-US" dirty="0"/>
              <a:t> at, no pro oblique </a:t>
            </a:r>
            <a:r>
              <a:rPr lang="en-US" dirty="0" err="1"/>
              <a:t>recteque</a:t>
            </a:r>
            <a:r>
              <a:rPr lang="en-US" dirty="0"/>
              <a:t> </a:t>
            </a:r>
            <a:r>
              <a:rPr lang="en-US" dirty="0" err="1"/>
              <a:t>incorrupte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Ne vim </a:t>
            </a:r>
            <a:r>
              <a:rPr lang="en-US" dirty="0" err="1"/>
              <a:t>munere</a:t>
            </a:r>
            <a:r>
              <a:rPr lang="en-US" dirty="0"/>
              <a:t> </a:t>
            </a:r>
            <a:r>
              <a:rPr lang="en-US" dirty="0" err="1"/>
              <a:t>definiebas</a:t>
            </a:r>
            <a:r>
              <a:rPr lang="en-US" dirty="0"/>
              <a:t>, ne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probo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. </a:t>
            </a:r>
            <a:r>
              <a:rPr lang="en-US" dirty="0" err="1"/>
              <a:t>Vidit</a:t>
            </a:r>
            <a:r>
              <a:rPr lang="en-US" dirty="0"/>
              <a:t> </a:t>
            </a:r>
            <a:r>
              <a:rPr lang="en-US" dirty="0" err="1"/>
              <a:t>fabellas</a:t>
            </a:r>
            <a:r>
              <a:rPr lang="en-US" dirty="0"/>
              <a:t> </a:t>
            </a:r>
            <a:r>
              <a:rPr lang="en-US" dirty="0" err="1"/>
              <a:t>perpetua</a:t>
            </a:r>
            <a:r>
              <a:rPr lang="en-US" dirty="0"/>
              <a:t> id per, per </a:t>
            </a:r>
            <a:r>
              <a:rPr lang="en-US" dirty="0" err="1"/>
              <a:t>ut</a:t>
            </a:r>
            <a:r>
              <a:rPr lang="en-US" dirty="0"/>
              <a:t> tale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, cum no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reprimique</a:t>
            </a:r>
            <a:r>
              <a:rPr lang="en-US" dirty="0"/>
              <a:t>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6F09B-1867-1E42-9D57-622B494A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A5E66D-D50D-5149-B974-705AA729E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831EB-F86A-7149-96B3-17860D20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09129F5-6E3A-4341-BB49-9C99D1085BD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94217" y="2509459"/>
            <a:ext cx="5407789" cy="3777041"/>
          </a:xfrm>
        </p:spPr>
        <p:txBody>
          <a:bodyPr/>
          <a:lstStyle>
            <a:lvl1pPr marL="0" indent="0">
              <a:buNone/>
              <a:defRPr sz="1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ferri</a:t>
            </a:r>
            <a:r>
              <a:rPr lang="en-US" dirty="0"/>
              <a:t> </a:t>
            </a:r>
            <a:r>
              <a:rPr lang="en-US" dirty="0" err="1"/>
              <a:t>inani</a:t>
            </a:r>
            <a:r>
              <a:rPr lang="en-US" dirty="0"/>
              <a:t> quaestio at, </a:t>
            </a:r>
            <a:r>
              <a:rPr lang="en-US" dirty="0" err="1"/>
              <a:t>mei</a:t>
            </a:r>
            <a:r>
              <a:rPr lang="en-US" dirty="0"/>
              <a:t> oblique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omittantur</a:t>
            </a:r>
            <a:r>
              <a:rPr lang="en-US" dirty="0"/>
              <a:t> at, no pro oblique </a:t>
            </a:r>
            <a:r>
              <a:rPr lang="en-US" dirty="0" err="1"/>
              <a:t>recteque</a:t>
            </a:r>
            <a:r>
              <a:rPr lang="en-US" dirty="0"/>
              <a:t> </a:t>
            </a:r>
            <a:r>
              <a:rPr lang="en-US" dirty="0" err="1"/>
              <a:t>incorrupte</a:t>
            </a:r>
            <a:r>
              <a:rPr lang="en-US" dirty="0"/>
              <a:t>. Ne vim </a:t>
            </a:r>
            <a:r>
              <a:rPr lang="en-US" dirty="0" err="1"/>
              <a:t>munere</a:t>
            </a:r>
            <a:r>
              <a:rPr lang="en-US" dirty="0"/>
              <a:t> </a:t>
            </a:r>
            <a:r>
              <a:rPr lang="en-US" dirty="0" err="1"/>
              <a:t>definiebas</a:t>
            </a:r>
            <a:r>
              <a:rPr lang="en-US" dirty="0"/>
              <a:t>, ne </a:t>
            </a:r>
            <a:r>
              <a:rPr lang="en-US" dirty="0" err="1"/>
              <a:t>vix</a:t>
            </a:r>
            <a:r>
              <a:rPr lang="en-US" dirty="0"/>
              <a:t> </a:t>
            </a:r>
            <a:r>
              <a:rPr lang="en-US" dirty="0" err="1"/>
              <a:t>probo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Vidit</a:t>
            </a:r>
            <a:r>
              <a:rPr lang="en-US" dirty="0"/>
              <a:t> </a:t>
            </a:r>
            <a:r>
              <a:rPr lang="en-US" dirty="0" err="1"/>
              <a:t>fabellas</a:t>
            </a:r>
            <a:r>
              <a:rPr lang="en-US" dirty="0"/>
              <a:t> </a:t>
            </a:r>
            <a:r>
              <a:rPr lang="en-US" dirty="0" err="1"/>
              <a:t>perpetua</a:t>
            </a:r>
            <a:r>
              <a:rPr lang="en-US" dirty="0"/>
              <a:t> id per, per </a:t>
            </a:r>
            <a:r>
              <a:rPr lang="en-US" dirty="0" err="1"/>
              <a:t>ut</a:t>
            </a:r>
            <a:r>
              <a:rPr lang="en-US" dirty="0"/>
              <a:t> tale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, cum no </a:t>
            </a:r>
            <a:r>
              <a:rPr lang="en-US" dirty="0" err="1"/>
              <a:t>singulis</a:t>
            </a:r>
            <a:r>
              <a:rPr lang="en-US" dirty="0"/>
              <a:t> </a:t>
            </a:r>
            <a:r>
              <a:rPr lang="en-US" dirty="0" err="1"/>
              <a:t>reprimique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Vis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verterem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, </a:t>
            </a:r>
            <a:r>
              <a:rPr lang="en-US" dirty="0" err="1"/>
              <a:t>errem</a:t>
            </a:r>
            <a:r>
              <a:rPr lang="en-US" dirty="0"/>
              <a:t> </a:t>
            </a:r>
            <a:r>
              <a:rPr lang="en-US" dirty="0" err="1"/>
              <a:t>legere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vel. 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9DA3ACB-10F6-2245-8DB9-9D433C3882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1636" y="1851660"/>
            <a:ext cx="5407025" cy="495344"/>
          </a:xfrm>
        </p:spPr>
        <p:txBody>
          <a:bodyPr anchor="ctr">
            <a:noAutofit/>
          </a:bodyPr>
          <a:lstStyle>
            <a:lvl1pPr marL="0" indent="0">
              <a:buNone/>
              <a:defRPr sz="2400" b="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5D415FB-7ACD-D74D-A8C3-B96F0A36008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94474" y="1851660"/>
            <a:ext cx="5407025" cy="495344"/>
          </a:xfrm>
        </p:spPr>
        <p:txBody>
          <a:bodyPr anchor="ctr">
            <a:noAutofit/>
          </a:bodyPr>
          <a:lstStyle>
            <a:lvl1pPr marL="0" indent="0">
              <a:buNone/>
              <a:defRPr sz="2400" b="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367979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CCAC5-1A75-B84B-BC44-C06112049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921" y="571500"/>
            <a:ext cx="7607778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2F154-71B1-A94A-B490-B2A645B8C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4532" y="6399133"/>
            <a:ext cx="4738868" cy="365125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6C25-A167-8B4A-A392-32D864B4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2B500-98E5-6C45-8F66-395349F944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6576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17">
            <a:extLst>
              <a:ext uri="{FF2B5EF4-FFF2-40B4-BE49-F238E27FC236}">
                <a16:creationId xmlns:a16="http://schemas.microsoft.com/office/drawing/2014/main" id="{B60016F7-B4D1-C843-A0AA-648AD766EB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009" y="2427942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17">
            <a:extLst>
              <a:ext uri="{FF2B5EF4-FFF2-40B4-BE49-F238E27FC236}">
                <a16:creationId xmlns:a16="http://schemas.microsoft.com/office/drawing/2014/main" id="{BF42EE69-82E9-894D-9F19-1973452138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7300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62F585DE-A5D9-7147-AD7C-5BEF46AC2A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006713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6D05A0E1-C531-574A-87AC-EDF511CD5C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75610" y="4103195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36144985-FB53-C94C-8B7D-51BB3861C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70899" y="3655060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53A7AB1C-B4E8-8E47-AB02-68EDDABA153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14644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A1C1FC42-2E58-6E45-AA7E-A6A36A1E19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09933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21">
            <a:extLst>
              <a:ext uri="{FF2B5EF4-FFF2-40B4-BE49-F238E27FC236}">
                <a16:creationId xmlns:a16="http://schemas.microsoft.com/office/drawing/2014/main" id="{E47F77C5-F51E-5548-887E-627C9DC3CD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39851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8C8345C4-5AE0-004B-89A8-DC69999099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35140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71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CCAC5-1A75-B84B-BC44-C06112049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921" y="571500"/>
            <a:ext cx="7607778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121F7-C727-5044-95A9-22CD14ECB8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088921" y="2475781"/>
            <a:ext cx="7607778" cy="3810720"/>
          </a:xfrm>
        </p:spPr>
        <p:txBody>
          <a:bodyPr/>
          <a:lstStyle>
            <a:lvl1pPr marL="231775" indent="-23177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 i="0">
                <a:latin typeface="Georgia" panose="02040502050405020303" pitchFamily="18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r>
              <a:rPr lang="en-US" dirty="0"/>
              <a:t>Ut fermentum a magna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Integer convallis </a:t>
            </a:r>
            <a:r>
              <a:rPr lang="en-US" dirty="0" err="1"/>
              <a:t>suscipit</a:t>
            </a:r>
            <a:r>
              <a:rPr lang="en-US" dirty="0"/>
              <a:t> ante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. </a:t>
            </a:r>
          </a:p>
          <a:p>
            <a:r>
              <a:rPr lang="en-US" dirty="0"/>
              <a:t>Morbi a </a:t>
            </a:r>
            <a:r>
              <a:rPr lang="en-US" dirty="0" err="1"/>
              <a:t>purus</a:t>
            </a:r>
            <a:r>
              <a:rPr lang="en-US" dirty="0"/>
              <a:t> dolor. </a:t>
            </a:r>
            <a:r>
              <a:rPr lang="en-US" dirty="0" err="1"/>
              <a:t>Suspendisse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ipsum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. </a:t>
            </a:r>
          </a:p>
          <a:p>
            <a:r>
              <a:rPr lang="en-US" dirty="0"/>
              <a:t>Ut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2F154-71B1-A94A-B490-B2A645B8C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4532" y="6399133"/>
            <a:ext cx="4738868" cy="365125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6C25-A167-8B4A-A392-32D864B4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2B500-98E5-6C45-8F66-395349F944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6576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AAB4659-B652-204F-BCD8-426E21201C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88922" y="1851660"/>
            <a:ext cx="7607778" cy="495300"/>
          </a:xfrm>
        </p:spPr>
        <p:txBody>
          <a:bodyPr anchor="ctr">
            <a:noAutofit/>
          </a:bodyPr>
          <a:lstStyle>
            <a:lvl1pPr marL="0" indent="0">
              <a:buNone/>
              <a:defRPr sz="2400" b="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371586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13A7F4-D8E6-7D49-BCA6-BE1BB7AB00FC}"/>
              </a:ext>
            </a:extLst>
          </p:cNvPr>
          <p:cNvSpPr/>
          <p:nvPr userDrawn="1"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1CB7BA"/>
          </a:solidFill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121F7-C727-5044-95A9-22CD14ECB8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9540" y="2475780"/>
            <a:ext cx="3213100" cy="3810720"/>
          </a:xfrm>
        </p:spPr>
        <p:txBody>
          <a:bodyPr/>
          <a:lstStyle>
            <a:lvl1pPr marL="292100" indent="-23177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 i="0"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r>
              <a:rPr lang="en-US" dirty="0"/>
              <a:t>Ut fermentum a magna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Integer convallis </a:t>
            </a:r>
            <a:r>
              <a:rPr lang="en-US" dirty="0" err="1"/>
              <a:t>suscipit</a:t>
            </a:r>
            <a:r>
              <a:rPr lang="en-US" dirty="0"/>
              <a:t> ante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. </a:t>
            </a:r>
          </a:p>
          <a:p>
            <a:r>
              <a:rPr lang="en-US" dirty="0"/>
              <a:t>Morbi a </a:t>
            </a:r>
            <a:r>
              <a:rPr lang="en-US" dirty="0" err="1"/>
              <a:t>purus</a:t>
            </a:r>
            <a:r>
              <a:rPr lang="en-US" dirty="0"/>
              <a:t> dolor. </a:t>
            </a:r>
            <a:r>
              <a:rPr lang="en-US" dirty="0" err="1"/>
              <a:t>Suspendisse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ipsum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. </a:t>
            </a:r>
          </a:p>
          <a:p>
            <a:r>
              <a:rPr lang="en-US" dirty="0"/>
              <a:t>Ut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2F154-71B1-A94A-B490-B2A645B8C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4532" y="6399133"/>
            <a:ext cx="4738868" cy="365125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6C25-A167-8B4A-A392-32D864B4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AAB4659-B652-204F-BCD8-426E21201C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6240" y="1790700"/>
            <a:ext cx="3098800" cy="495300"/>
          </a:xfrm>
        </p:spPr>
        <p:txBody>
          <a:bodyPr anchor="ctr"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8036521-C46A-EB4D-8B33-B32F4625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921" y="571500"/>
            <a:ext cx="7607778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FE3F75-CA08-284C-8AA9-E71A82E0D2A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89400" y="1790700"/>
            <a:ext cx="7607300" cy="44958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829203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13A7F4-D8E6-7D49-BCA6-BE1BB7AB00FC}"/>
              </a:ext>
            </a:extLst>
          </p:cNvPr>
          <p:cNvSpPr/>
          <p:nvPr userDrawn="1"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0093D5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121F7-C727-5044-95A9-22CD14ECB8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9540" y="2475780"/>
            <a:ext cx="3213100" cy="3810720"/>
          </a:xfrm>
        </p:spPr>
        <p:txBody>
          <a:bodyPr/>
          <a:lstStyle>
            <a:lvl1pPr marL="285750" indent="-22542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 i="0"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r>
              <a:rPr lang="en-US" dirty="0"/>
              <a:t>Ut fermentum a magna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Integer convallis </a:t>
            </a:r>
            <a:r>
              <a:rPr lang="en-US" dirty="0" err="1"/>
              <a:t>suscipit</a:t>
            </a:r>
            <a:r>
              <a:rPr lang="en-US" dirty="0"/>
              <a:t> ante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. </a:t>
            </a:r>
          </a:p>
          <a:p>
            <a:r>
              <a:rPr lang="en-US" dirty="0"/>
              <a:t>Morbi a </a:t>
            </a:r>
            <a:r>
              <a:rPr lang="en-US" dirty="0" err="1"/>
              <a:t>purus</a:t>
            </a:r>
            <a:r>
              <a:rPr lang="en-US" dirty="0"/>
              <a:t> dolor. </a:t>
            </a:r>
            <a:r>
              <a:rPr lang="en-US" dirty="0" err="1"/>
              <a:t>Suspendisse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ipsum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. </a:t>
            </a:r>
          </a:p>
          <a:p>
            <a:r>
              <a:rPr lang="en-US" dirty="0"/>
              <a:t>Ut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2F154-71B1-A94A-B490-B2A645B8C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4532" y="6399133"/>
            <a:ext cx="4738868" cy="365125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6C25-A167-8B4A-A392-32D864B4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+mn-lt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AAB4659-B652-204F-BCD8-426E21201C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5300" y="1790700"/>
            <a:ext cx="2847340" cy="495300"/>
          </a:xfrm>
        </p:spPr>
        <p:txBody>
          <a:bodyPr anchor="ctr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8036521-C46A-EB4D-8B33-B32F4625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921" y="571500"/>
            <a:ext cx="7607778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FE3F75-CA08-284C-8AA9-E71A82E0D2A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89400" y="1790700"/>
            <a:ext cx="7607300" cy="44958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1133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13A7F4-D8E6-7D49-BCA6-BE1BB7AB00FC}"/>
              </a:ext>
            </a:extLst>
          </p:cNvPr>
          <p:cNvSpPr/>
          <p:nvPr userDrawn="1"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E052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121F7-C727-5044-95A9-22CD14ECB8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9540" y="2475780"/>
            <a:ext cx="3213100" cy="3810720"/>
          </a:xfrm>
        </p:spPr>
        <p:txBody>
          <a:bodyPr/>
          <a:lstStyle>
            <a:lvl1pPr marL="285750" indent="-22542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 i="0"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r>
              <a:rPr lang="en-US" dirty="0"/>
              <a:t>Ut fermentum a magna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Integer convallis </a:t>
            </a:r>
            <a:r>
              <a:rPr lang="en-US" dirty="0" err="1"/>
              <a:t>suscipit</a:t>
            </a:r>
            <a:r>
              <a:rPr lang="en-US" dirty="0"/>
              <a:t> ante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. </a:t>
            </a:r>
          </a:p>
          <a:p>
            <a:r>
              <a:rPr lang="en-US" dirty="0"/>
              <a:t>Morbi a </a:t>
            </a:r>
            <a:r>
              <a:rPr lang="en-US" dirty="0" err="1"/>
              <a:t>purus</a:t>
            </a:r>
            <a:r>
              <a:rPr lang="en-US" dirty="0"/>
              <a:t> dolor. </a:t>
            </a:r>
            <a:r>
              <a:rPr lang="en-US" dirty="0" err="1"/>
              <a:t>Suspendisse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ipsum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. </a:t>
            </a:r>
          </a:p>
          <a:p>
            <a:r>
              <a:rPr lang="en-US" dirty="0"/>
              <a:t>Ut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2F154-71B1-A94A-B490-B2A645B8C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4532" y="6399133"/>
            <a:ext cx="4738868" cy="365125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76C25-A167-8B4A-A392-32D864B4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AAB4659-B652-204F-BCD8-426E21201C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5300" y="1790700"/>
            <a:ext cx="2847340" cy="495300"/>
          </a:xfrm>
        </p:spPr>
        <p:txBody>
          <a:bodyPr anchor="ctr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8036521-C46A-EB4D-8B33-B32F4625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921" y="571500"/>
            <a:ext cx="7607778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FE3F75-CA08-284C-8AA9-E71A82E0D2A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89400" y="1790700"/>
            <a:ext cx="7607300" cy="44958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87386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-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531B-DDB8-A144-9D29-0263DCA1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8DC87-3A89-184A-A426-0C8592858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3B2AAF-8112-0945-93ED-C8514D321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CDE7F-DDCF-EA4A-8BEF-4CDEC7AF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59D88C-2A9A-8046-A114-7A439B908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525798"/>
            <a:ext cx="11201400" cy="4953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F8B0B3E-92DD-3F49-9398-E55864ED14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1125" y="2925763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12F282DB-E6B4-F540-BCBB-7174C9839D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85566" y="2925763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F41E45B0-CC6B-6D43-B184-03F3AC5056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20007" y="2925763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83559AD-0EC2-A04B-B344-2395923F09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1304" y="4606115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3111D9F-69F8-5A4C-B62B-739CE2A494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56593" y="4157980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6891DB7-CE1A-7843-B7DB-ECE319360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02910" y="4606115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28D28949-A55C-5247-B715-F4EE67C0F5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98199" y="4157980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A1E8103-3492-CF48-BBFB-B4F8F84308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53145" y="4606115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B0CAB5D5-41E8-0C4D-92F9-47F71D50A8F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48434" y="4157980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461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-3Images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531B-DDB8-A144-9D29-0263DCA1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8DC87-3A89-184A-A426-0C8592858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3B2AAF-8112-0945-93ED-C8514D321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CDE7F-DDCF-EA4A-8BEF-4CDEC7AF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59D88C-2A9A-8046-A114-7A439B908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525798"/>
            <a:ext cx="11201400" cy="4953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F41E45B0-CC6B-6D43-B184-03F3AC5056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9774" y="2790699"/>
            <a:ext cx="2279588" cy="212332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B0CAB5D5-41E8-0C4D-92F9-47F71D50A8F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669774" y="5144810"/>
            <a:ext cx="2279588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38" name="Picture Placeholder 17">
            <a:extLst>
              <a:ext uri="{FF2B5EF4-FFF2-40B4-BE49-F238E27FC236}">
                <a16:creationId xmlns:a16="http://schemas.microsoft.com/office/drawing/2014/main" id="{71871A4E-2031-A349-9C64-4686DCC9B9E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959625" y="2790699"/>
            <a:ext cx="2279588" cy="212332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C2DFC957-7301-9E45-959F-899AB05879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59625" y="5144810"/>
            <a:ext cx="2279588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41" name="Picture Placeholder 17">
            <a:extLst>
              <a:ext uri="{FF2B5EF4-FFF2-40B4-BE49-F238E27FC236}">
                <a16:creationId xmlns:a16="http://schemas.microsoft.com/office/drawing/2014/main" id="{80801E07-A27E-924F-B726-C06821A6C60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249476" y="2790699"/>
            <a:ext cx="2279588" cy="212332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89E4B31D-B9FF-4642-9F3F-A1B98C95B90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249477" y="5148052"/>
            <a:ext cx="2279588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C063B7-4AC9-FB4B-A7D0-581EC76ADD5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669773" y="5522913"/>
            <a:ext cx="2279589" cy="365125"/>
          </a:xfrm>
        </p:spPr>
        <p:txBody>
          <a:bodyPr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Family Doctor</a:t>
            </a:r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A0CBF5C7-520E-EE4C-B1B3-61FFD05B06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977373" y="5522913"/>
            <a:ext cx="2279589" cy="365125"/>
          </a:xfrm>
        </p:spPr>
        <p:txBody>
          <a:bodyPr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Family Doctor</a:t>
            </a:r>
          </a:p>
        </p:txBody>
      </p:sp>
      <p:sp>
        <p:nvSpPr>
          <p:cNvPr id="51" name="Text Placeholder 8">
            <a:extLst>
              <a:ext uri="{FF2B5EF4-FFF2-40B4-BE49-F238E27FC236}">
                <a16:creationId xmlns:a16="http://schemas.microsoft.com/office/drawing/2014/main" id="{713B328C-55D7-B44D-99B9-0C74BC57CD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54493" y="5522913"/>
            <a:ext cx="2279589" cy="365125"/>
          </a:xfrm>
        </p:spPr>
        <p:txBody>
          <a:bodyPr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Family Doctor</a:t>
            </a:r>
          </a:p>
        </p:txBody>
      </p:sp>
    </p:spTree>
    <p:extLst>
      <p:ext uri="{BB962C8B-B14F-4D97-AF65-F5344CB8AC3E}">
        <p14:creationId xmlns:p14="http://schemas.microsoft.com/office/powerpoint/2010/main" val="20120742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 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531B-DDB8-A144-9D29-0263DCA1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8DC87-3A89-184A-A426-0C8592858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3B2AAF-8112-0945-93ED-C8514D321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CDE7F-DDCF-EA4A-8BEF-4CDEC7AF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59D88C-2A9A-8046-A114-7A439B908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525798"/>
            <a:ext cx="11201400" cy="4953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F8B0B3E-92DD-3F49-9398-E55864ED14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95406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12F282DB-E6B4-F540-BCBB-7174C9839D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29265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F41E45B0-CC6B-6D43-B184-03F3AC5056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54495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83559AD-0EC2-A04B-B344-2395923F09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585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3111D9F-69F8-5A4C-B62B-739CE2A494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8840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6891DB7-CE1A-7843-B7DB-ECE319360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46609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28D28949-A55C-5247-B715-F4EE67C0F5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41898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A1E8103-3492-CF48-BBFB-B4F8F84308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7633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B0CAB5D5-41E8-0C4D-92F9-47F71D50A8F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82922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  <p:sp>
        <p:nvSpPr>
          <p:cNvPr id="37" name="Picture Placeholder 17">
            <a:extLst>
              <a:ext uri="{FF2B5EF4-FFF2-40B4-BE49-F238E27FC236}">
                <a16:creationId xmlns:a16="http://schemas.microsoft.com/office/drawing/2014/main" id="{79CBD869-3C26-0A48-AFBD-3C9312C7F9B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995999" y="2422525"/>
            <a:ext cx="1006475" cy="1006475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8" name="Text Placeholder 21">
            <a:extLst>
              <a:ext uri="{FF2B5EF4-FFF2-40B4-BE49-F238E27FC236}">
                <a16:creationId xmlns:a16="http://schemas.microsoft.com/office/drawing/2014/main" id="{6C466AB3-E7C5-ED49-93D9-168EAAE24C2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29137" y="4102877"/>
            <a:ext cx="2400300" cy="836613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algn="ctr"/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 the master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535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endParaRPr lang="en-US" sz="1600" dirty="0">
              <a:solidFill>
                <a:srgbClr val="535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A3C64524-B4BD-0846-9577-AD42D41DE0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24426" y="3654742"/>
            <a:ext cx="2395537" cy="3683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1CB7BA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rgbClr val="1CB7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94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3695643-D706-486A-857A-907FD83698D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C51C5F-AE51-4F1C-998F-0B4414E14462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BA3643B-9294-474F-93D3-8A1E14D7523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5AA652-9DE2-4162-8EAC-63C9C01E7B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601B7FD3-1110-49A3-9277-7499104414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107"/>
          <a:stretch>
            <a:fillRect/>
          </a:stretch>
        </p:blipFill>
        <p:spPr>
          <a:xfrm>
            <a:off x="866695" y="0"/>
            <a:ext cx="11325301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F1E0F65F-7DFB-4757-97B1-5D9B434A190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696" y="1942395"/>
            <a:ext cx="7619996" cy="2112254"/>
          </a:xfrm>
        </p:spPr>
        <p:txBody>
          <a:bodyPr/>
          <a:lstStyle>
            <a:lvl1pPr>
              <a:defRPr sz="5400" b="1">
                <a:solidFill>
                  <a:srgbClr val="FEFFFE"/>
                </a:solidFill>
                <a:latin typeface="Georgia" pitchFamily="18"/>
              </a:defRPr>
            </a:lvl1pPr>
            <a:lvl2pPr marL="0" lvl="0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2pPr>
            <a:lvl3pPr marL="0" lvl="1">
              <a:spcBef>
                <a:spcPts val="1000"/>
              </a:spcBef>
              <a:defRPr sz="5400" b="1">
                <a:solidFill>
                  <a:srgbClr val="FEFFFE"/>
                </a:solidFill>
                <a:latin typeface="Georgia" pitchFamily="18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1A746668-CAF8-4D84-BCF2-BE069A5C0E9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6367" y="4055354"/>
            <a:ext cx="7620335" cy="2231145"/>
          </a:xfrm>
        </p:spPr>
        <p:txBody>
          <a:bodyPr/>
          <a:lstStyle>
            <a:lvl1pPr>
              <a:defRPr sz="2400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9585619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wo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531B-DDB8-A144-9D29-0263DCA1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8DC87-3A89-184A-A426-0C8592858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3B2AAF-8112-0945-93ED-C8514D321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CDE7F-DDCF-EA4A-8BEF-4CDEC7AF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59D88C-2A9A-8046-A114-7A439B908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525798"/>
            <a:ext cx="11201400" cy="4953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13B37F8-5847-CD4D-8E83-0ABA25C9E6B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5300" y="3314700"/>
            <a:ext cx="5407789" cy="2971800"/>
          </a:xfrm>
        </p:spPr>
        <p:txBody>
          <a:bodyPr/>
          <a:lstStyle>
            <a:lvl1pPr marL="292100" indent="-23177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mi </a:t>
            </a:r>
            <a:r>
              <a:rPr lang="en-US" dirty="0" err="1"/>
              <a:t>quis</a:t>
            </a:r>
            <a:r>
              <a:rPr lang="en-US" dirty="0"/>
              <a:t> lacinia. Ut fermentum a magna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Integer convallis </a:t>
            </a:r>
            <a:r>
              <a:rPr lang="en-US" dirty="0" err="1"/>
              <a:t>suscipit</a:t>
            </a:r>
            <a:r>
              <a:rPr lang="en-US" dirty="0"/>
              <a:t> ante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. </a:t>
            </a:r>
          </a:p>
          <a:p>
            <a:r>
              <a:rPr lang="en-US" dirty="0"/>
              <a:t>Morbi a </a:t>
            </a:r>
            <a:r>
              <a:rPr lang="en-US" dirty="0" err="1"/>
              <a:t>purus</a:t>
            </a:r>
            <a:r>
              <a:rPr lang="en-US" dirty="0"/>
              <a:t> dolor. </a:t>
            </a:r>
            <a:r>
              <a:rPr lang="en-US" dirty="0" err="1"/>
              <a:t>Suspendisse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ipsum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57AA594-1D56-3A40-BEF6-2150CDA80AE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94217" y="3314700"/>
            <a:ext cx="5407789" cy="2971800"/>
          </a:xfrm>
        </p:spPr>
        <p:txBody>
          <a:bodyPr/>
          <a:lstStyle>
            <a:lvl1pPr marL="285750" indent="-225425">
              <a:buFont typeface="Arial" panose="020B0604020202020204" pitchFamily="34" charset="0"/>
              <a:buChar char="•"/>
              <a:tabLst/>
              <a:defRPr sz="1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US" dirty="0"/>
              <a:t>Ut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id, convallis </a:t>
            </a:r>
            <a:r>
              <a:rPr lang="en-US" dirty="0" err="1"/>
              <a:t>orci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9637BA-0A76-C14B-9EF5-EB3DC87C79E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300" y="2476500"/>
            <a:ext cx="5407025" cy="647700"/>
          </a:xfrm>
        </p:spPr>
        <p:txBody>
          <a:bodyPr>
            <a:noAutofit/>
          </a:bodyPr>
          <a:lstStyle>
            <a:lvl1pPr marL="0" indent="0">
              <a:buNone/>
              <a:defRPr sz="3600" b="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BF37D4B-EFF6-554F-9C61-8EFFFDD11B0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83625" y="2476500"/>
            <a:ext cx="5407025" cy="457200"/>
          </a:xfrm>
        </p:spPr>
        <p:txBody>
          <a:bodyPr>
            <a:noAutofit/>
          </a:bodyPr>
          <a:lstStyle>
            <a:lvl1pPr marL="0" indent="0">
              <a:buNone/>
              <a:defRPr sz="3600" b="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57703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26723-38CE-C642-BC4A-ECCB2AC2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0C606B-FBF5-854D-B58F-8AD779AB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A2C29-61AA-C24B-AD48-CD00C23D0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C1652F-6E0C-F84B-B203-4099BE7D9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03FB34F5-1DF2-D945-B8F8-3283677DA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525798"/>
            <a:ext cx="11201400" cy="4953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1320C99-D6BF-6E44-9358-60C23421F2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5300" y="3124200"/>
            <a:ext cx="3162300" cy="3162300"/>
          </a:xfrm>
          <a:ln w="25400">
            <a:solidFill>
              <a:srgbClr val="1CB7BA"/>
            </a:solidFill>
          </a:ln>
        </p:spPr>
        <p:txBody>
          <a:bodyPr lIns="91440" tIns="182880" rIns="182880">
            <a:normAutofit/>
          </a:bodyPr>
          <a:lstStyle>
            <a:lvl1pPr marL="292100" indent="-231775">
              <a:buFont typeface="Arial" panose="020B0604020202020204" pitchFamily="34" charset="0"/>
              <a:buChar char="•"/>
              <a:tabLst/>
              <a:defRPr sz="1800">
                <a:solidFill>
                  <a:schemeClr val="accent6"/>
                </a:solidFill>
              </a:defRPr>
            </a:lvl1pPr>
            <a:lvl2pPr>
              <a:defRPr sz="1800"/>
            </a:lvl2pPr>
          </a:lstStyle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id, convallis </a:t>
            </a:r>
            <a:r>
              <a:rPr lang="en-US" dirty="0" err="1"/>
              <a:t>orci</a:t>
            </a:r>
            <a:r>
              <a:rPr lang="en-US" dirty="0"/>
              <a:t>.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Pentagon 26">
            <a:extLst>
              <a:ext uri="{FF2B5EF4-FFF2-40B4-BE49-F238E27FC236}">
                <a16:creationId xmlns:a16="http://schemas.microsoft.com/office/drawing/2014/main" id="{7E6CF813-668A-E247-8E1F-9A2730B986E2}"/>
              </a:ext>
            </a:extLst>
          </p:cNvPr>
          <p:cNvSpPr/>
          <p:nvPr userDrawn="1"/>
        </p:nvSpPr>
        <p:spPr>
          <a:xfrm>
            <a:off x="266337" y="2476500"/>
            <a:ext cx="457926" cy="64770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426139D5-7928-724A-8B67-33921E12CD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5300" y="2489942"/>
            <a:ext cx="3162300" cy="647700"/>
          </a:xfrm>
          <a:solidFill>
            <a:schemeClr val="accent2"/>
          </a:solidFill>
          <a:ln w="28575">
            <a:solidFill>
              <a:srgbClr val="1CB7BA"/>
            </a:solidFill>
          </a:ln>
        </p:spPr>
        <p:txBody>
          <a:bodyPr lIns="91440" tIns="91440" rIns="0"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here to edit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7BAAE294-2A95-664C-9410-8C3DDBFDE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4850" y="2489942"/>
            <a:ext cx="3162300" cy="647700"/>
          </a:xfrm>
          <a:solidFill>
            <a:schemeClr val="accent2"/>
          </a:solidFill>
          <a:ln w="28575">
            <a:solidFill>
              <a:srgbClr val="1CB7BA"/>
            </a:solidFill>
          </a:ln>
        </p:spPr>
        <p:txBody>
          <a:bodyPr lIns="91440" tIns="91440" rIns="0"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here to edit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70BF6DDE-5162-9845-B419-792BDD3FA2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34400" y="2489942"/>
            <a:ext cx="3162300" cy="647700"/>
          </a:xfrm>
          <a:solidFill>
            <a:schemeClr val="accent2"/>
          </a:solidFill>
          <a:ln w="28575">
            <a:solidFill>
              <a:srgbClr val="1CB7BA"/>
            </a:solidFill>
          </a:ln>
        </p:spPr>
        <p:txBody>
          <a:bodyPr lIns="91440" tIns="91440" rIns="0"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dirty="0"/>
              <a:t>Click here to edit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5EB3F95-72D7-9B46-B3A0-E85D00A0C511}"/>
              </a:ext>
            </a:extLst>
          </p:cNvPr>
          <p:cNvCxnSpPr>
            <a:cxnSpLocks/>
          </p:cNvCxnSpPr>
          <p:nvPr userDrawn="1"/>
        </p:nvCxnSpPr>
        <p:spPr>
          <a:xfrm>
            <a:off x="3886200" y="4541520"/>
            <a:ext cx="438150" cy="0"/>
          </a:xfrm>
          <a:prstGeom prst="straightConnector1">
            <a:avLst/>
          </a:prstGeom>
          <a:ln w="28575">
            <a:solidFill>
              <a:srgbClr val="1CB7BA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3158859-1D60-1B4D-9198-D702B195DE92}"/>
              </a:ext>
            </a:extLst>
          </p:cNvPr>
          <p:cNvCxnSpPr>
            <a:cxnSpLocks/>
          </p:cNvCxnSpPr>
          <p:nvPr userDrawn="1"/>
        </p:nvCxnSpPr>
        <p:spPr>
          <a:xfrm>
            <a:off x="7879080" y="4541520"/>
            <a:ext cx="438150" cy="0"/>
          </a:xfrm>
          <a:prstGeom prst="straightConnector1">
            <a:avLst/>
          </a:prstGeom>
          <a:ln w="28575">
            <a:solidFill>
              <a:srgbClr val="1CB7BA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92517477-0369-E546-82A4-E149D8E3E8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8660" y="3124200"/>
            <a:ext cx="3162300" cy="3162300"/>
          </a:xfrm>
          <a:ln w="25400">
            <a:solidFill>
              <a:srgbClr val="1CB7BA"/>
            </a:solidFill>
          </a:ln>
        </p:spPr>
        <p:txBody>
          <a:bodyPr lIns="91440" tIns="182880" rIns="182880">
            <a:normAutofit/>
          </a:bodyPr>
          <a:lstStyle>
            <a:lvl1pPr marL="292100" indent="-231775">
              <a:buFont typeface="Arial" panose="020B0604020202020204" pitchFamily="34" charset="0"/>
              <a:buChar char="•"/>
              <a:tabLst/>
              <a:defRPr sz="1800">
                <a:solidFill>
                  <a:schemeClr val="accent6"/>
                </a:solidFill>
              </a:defRPr>
            </a:lvl1pPr>
            <a:lvl2pPr>
              <a:defRPr sz="1800"/>
            </a:lvl2pPr>
          </a:lstStyle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id, convallis </a:t>
            </a:r>
            <a:r>
              <a:rPr lang="en-US" dirty="0" err="1"/>
              <a:t>orci</a:t>
            </a:r>
            <a:r>
              <a:rPr lang="en-US" dirty="0"/>
              <a:t>.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2192A37B-0287-3240-AEA7-618F587A99A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31860" y="3124200"/>
            <a:ext cx="3162300" cy="3162300"/>
          </a:xfrm>
          <a:ln w="25400">
            <a:solidFill>
              <a:srgbClr val="1CB7BA"/>
            </a:solidFill>
          </a:ln>
        </p:spPr>
        <p:txBody>
          <a:bodyPr lIns="91440" tIns="182880" rIns="182880">
            <a:normAutofit/>
          </a:bodyPr>
          <a:lstStyle>
            <a:lvl1pPr marL="292100" indent="-231775">
              <a:buFont typeface="Arial" panose="020B0604020202020204" pitchFamily="34" charset="0"/>
              <a:buChar char="•"/>
              <a:tabLst/>
              <a:defRPr sz="1800">
                <a:solidFill>
                  <a:schemeClr val="accent6"/>
                </a:solidFill>
              </a:defRPr>
            </a:lvl1pPr>
            <a:lvl2pPr>
              <a:defRPr sz="1800"/>
            </a:lvl2pPr>
          </a:lstStyle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id, convallis </a:t>
            </a:r>
            <a:r>
              <a:rPr lang="en-US" dirty="0" err="1"/>
              <a:t>orci</a:t>
            </a:r>
            <a:r>
              <a:rPr lang="en-US" dirty="0"/>
              <a:t>.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331607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26723-38CE-C642-BC4A-ECCB2AC2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0C606B-FBF5-854D-B58F-8AD779AB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A2C29-61AA-C24B-AD48-CD00C23D0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C1652F-6E0C-F84B-B203-4099BE7D97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Financials</a:t>
            </a:r>
          </a:p>
        </p:txBody>
      </p:sp>
      <p:sp>
        <p:nvSpPr>
          <p:cNvPr id="27" name="Pentagon 26">
            <a:extLst>
              <a:ext uri="{FF2B5EF4-FFF2-40B4-BE49-F238E27FC236}">
                <a16:creationId xmlns:a16="http://schemas.microsoft.com/office/drawing/2014/main" id="{7E6CF813-668A-E247-8E1F-9A2730B986E2}"/>
              </a:ext>
            </a:extLst>
          </p:cNvPr>
          <p:cNvSpPr/>
          <p:nvPr userDrawn="1"/>
        </p:nvSpPr>
        <p:spPr>
          <a:xfrm>
            <a:off x="266337" y="2476500"/>
            <a:ext cx="457926" cy="64770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4" name="Table Placeholder 13">
            <a:extLst>
              <a:ext uri="{FF2B5EF4-FFF2-40B4-BE49-F238E27FC236}">
                <a16:creationId xmlns:a16="http://schemas.microsoft.com/office/drawing/2014/main" id="{C675B271-7E2A-E042-BB0F-2A55D860679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95300" y="1790700"/>
            <a:ext cx="11201400" cy="4495800"/>
          </a:xfrm>
        </p:spPr>
        <p:txBody>
          <a:bodyPr anchor="ctr">
            <a:normAutofit/>
          </a:bodyPr>
          <a:lstStyle>
            <a:lvl1pPr marL="0" indent="0">
              <a:buNone/>
              <a:defRPr sz="1600" b="1">
                <a:solidFill>
                  <a:srgbClr val="535453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5982487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26723-38CE-C642-BC4A-ECCB2AC2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0C606B-FBF5-854D-B58F-8AD779AB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A2C29-61AA-C24B-AD48-CD00C23D0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C1652F-6E0C-F84B-B203-4099BE7D9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028700"/>
          </a:xfrm>
        </p:spPr>
        <p:txBody>
          <a:bodyPr/>
          <a:lstStyle>
            <a:lvl1pPr>
              <a:defRPr b="1" i="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7" name="Pentagon 26">
            <a:extLst>
              <a:ext uri="{FF2B5EF4-FFF2-40B4-BE49-F238E27FC236}">
                <a16:creationId xmlns:a16="http://schemas.microsoft.com/office/drawing/2014/main" id="{7E6CF813-668A-E247-8E1F-9A2730B986E2}"/>
              </a:ext>
            </a:extLst>
          </p:cNvPr>
          <p:cNvSpPr/>
          <p:nvPr userDrawn="1"/>
        </p:nvSpPr>
        <p:spPr>
          <a:xfrm>
            <a:off x="266337" y="2476500"/>
            <a:ext cx="457926" cy="64770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556403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or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7209371-7304-F644-A8F8-C0112F57A2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5085" y="-107575"/>
            <a:ext cx="12251107" cy="69655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FCD7F3-AB61-454A-830C-185395A072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3104" y="5474350"/>
            <a:ext cx="2351784" cy="947913"/>
          </a:xfrm>
          <a:prstGeom prst="rect">
            <a:avLst/>
          </a:prstGeo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510FD3D-1824-E54A-B083-7B0F31EA0A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720" y="1418239"/>
            <a:ext cx="6827537" cy="917338"/>
          </a:xfrm>
        </p:spPr>
        <p:txBody>
          <a:bodyPr/>
          <a:lstStyle>
            <a:lvl1pPr marL="0" indent="0">
              <a:buNone/>
              <a:defRPr sz="5400" b="1" i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Thank you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79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K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memphis tennesse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09847" y="-25401"/>
            <a:ext cx="10160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4"/>
          <a:stretch/>
        </p:blipFill>
        <p:spPr>
          <a:xfrm>
            <a:off x="0" y="-36324"/>
            <a:ext cx="7823201" cy="689432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1" y="-40335"/>
            <a:ext cx="12192000" cy="6881755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0"/>
          </p:nvPr>
        </p:nvSpPr>
        <p:spPr>
          <a:xfrm>
            <a:off x="394037" y="990600"/>
            <a:ext cx="519396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7880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tness -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245600" y="0"/>
            <a:ext cx="2946400" cy="1092200"/>
          </a:xfrm>
          <a:prstGeom prst="rect">
            <a:avLst/>
          </a:pr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9764">
            <a:off x="-24792" y="-373120"/>
            <a:ext cx="4783181" cy="1866283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 flipH="1">
            <a:off x="4368800" y="0"/>
            <a:ext cx="4876800" cy="5562600"/>
          </a:xfrm>
          <a:custGeom>
            <a:avLst/>
            <a:gdLst>
              <a:gd name="connsiteX0" fmla="*/ 5303520 w 5358384"/>
              <a:gd name="connsiteY0" fmla="*/ 73152 h 5431536"/>
              <a:gd name="connsiteX1" fmla="*/ 2212848 w 5358384"/>
              <a:gd name="connsiteY1" fmla="*/ 5431536 h 5431536"/>
              <a:gd name="connsiteX2" fmla="*/ 0 w 5358384"/>
              <a:gd name="connsiteY2" fmla="*/ 5431536 h 5431536"/>
              <a:gd name="connsiteX3" fmla="*/ 0 w 5358384"/>
              <a:gd name="connsiteY3" fmla="*/ 0 h 5431536"/>
              <a:gd name="connsiteX4" fmla="*/ 5358384 w 5358384"/>
              <a:gd name="connsiteY4" fmla="*/ 0 h 5431536"/>
              <a:gd name="connsiteX5" fmla="*/ 5303520 w 5358384"/>
              <a:gd name="connsiteY5" fmla="*/ 73152 h 54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8384" h="5431536">
                <a:moveTo>
                  <a:pt x="5303520" y="73152"/>
                </a:moveTo>
                <a:lnTo>
                  <a:pt x="2212848" y="5431536"/>
                </a:lnTo>
                <a:lnTo>
                  <a:pt x="0" y="5431536"/>
                </a:lnTo>
                <a:lnTo>
                  <a:pt x="0" y="0"/>
                </a:lnTo>
                <a:lnTo>
                  <a:pt x="5358384" y="0"/>
                </a:lnTo>
                <a:lnTo>
                  <a:pt x="5303520" y="73152"/>
                </a:lnTo>
                <a:close/>
              </a:path>
            </a:pathLst>
          </a:cu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 userDrawn="1"/>
        </p:nvSpPr>
        <p:spPr>
          <a:xfrm>
            <a:off x="-72073" y="1076733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609600" y="1295400"/>
            <a:ext cx="11074400" cy="46736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974885" y="233567"/>
            <a:ext cx="699558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27235" y="0"/>
            <a:ext cx="4982700" cy="1076733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/>
          <p:cNvSpPr/>
          <p:nvPr userDrawn="1"/>
        </p:nvSpPr>
        <p:spPr>
          <a:xfrm>
            <a:off x="-27098" y="-1008509"/>
            <a:ext cx="4802436" cy="998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623310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245600" y="0"/>
            <a:ext cx="2946400" cy="1092200"/>
          </a:xfrm>
          <a:prstGeom prst="rect">
            <a:avLst/>
          </a:pr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974884" cy="10922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" y="0"/>
            <a:ext cx="5083820" cy="1092200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 userDrawn="1"/>
        </p:nvSpPr>
        <p:spPr>
          <a:xfrm>
            <a:off x="0" y="1092200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71"/>
          <a:stretch/>
        </p:blipFill>
        <p:spPr>
          <a:xfrm>
            <a:off x="24897" y="1037"/>
            <a:ext cx="5278976" cy="109116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2" y="-7733"/>
            <a:ext cx="5303875" cy="1092200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Freeform 4"/>
          <p:cNvSpPr/>
          <p:nvPr userDrawn="1"/>
        </p:nvSpPr>
        <p:spPr>
          <a:xfrm flipH="1">
            <a:off x="4368800" y="0"/>
            <a:ext cx="4876800" cy="5562600"/>
          </a:xfrm>
          <a:custGeom>
            <a:avLst/>
            <a:gdLst>
              <a:gd name="connsiteX0" fmla="*/ 5303520 w 5358384"/>
              <a:gd name="connsiteY0" fmla="*/ 73152 h 5431536"/>
              <a:gd name="connsiteX1" fmla="*/ 2212848 w 5358384"/>
              <a:gd name="connsiteY1" fmla="*/ 5431536 h 5431536"/>
              <a:gd name="connsiteX2" fmla="*/ 0 w 5358384"/>
              <a:gd name="connsiteY2" fmla="*/ 5431536 h 5431536"/>
              <a:gd name="connsiteX3" fmla="*/ 0 w 5358384"/>
              <a:gd name="connsiteY3" fmla="*/ 0 h 5431536"/>
              <a:gd name="connsiteX4" fmla="*/ 5358384 w 5358384"/>
              <a:gd name="connsiteY4" fmla="*/ 0 h 5431536"/>
              <a:gd name="connsiteX5" fmla="*/ 5303520 w 5358384"/>
              <a:gd name="connsiteY5" fmla="*/ 73152 h 54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8384" h="5431536">
                <a:moveTo>
                  <a:pt x="5303520" y="73152"/>
                </a:moveTo>
                <a:lnTo>
                  <a:pt x="2212848" y="5431536"/>
                </a:lnTo>
                <a:lnTo>
                  <a:pt x="0" y="5431536"/>
                </a:lnTo>
                <a:lnTo>
                  <a:pt x="0" y="0"/>
                </a:lnTo>
                <a:lnTo>
                  <a:pt x="5358384" y="0"/>
                </a:lnTo>
                <a:lnTo>
                  <a:pt x="5303520" y="73152"/>
                </a:lnTo>
                <a:close/>
              </a:path>
            </a:pathLst>
          </a:cu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4999782" y="233567"/>
            <a:ext cx="699558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4897" y="1075697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1"/>
          </p:nvPr>
        </p:nvSpPr>
        <p:spPr>
          <a:xfrm>
            <a:off x="508000" y="1295400"/>
            <a:ext cx="11074400" cy="4673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44278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245600" y="0"/>
            <a:ext cx="2946400" cy="1092200"/>
          </a:xfrm>
          <a:prstGeom prst="rect">
            <a:avLst/>
          </a:pr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71"/>
            <a:ext cx="4978400" cy="109457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1" y="0"/>
            <a:ext cx="5083820" cy="1092200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Freeform 4"/>
          <p:cNvSpPr/>
          <p:nvPr userDrawn="1"/>
        </p:nvSpPr>
        <p:spPr>
          <a:xfrm flipH="1">
            <a:off x="4368800" y="0"/>
            <a:ext cx="4876800" cy="5562600"/>
          </a:xfrm>
          <a:custGeom>
            <a:avLst/>
            <a:gdLst>
              <a:gd name="connsiteX0" fmla="*/ 5303520 w 5358384"/>
              <a:gd name="connsiteY0" fmla="*/ 73152 h 5431536"/>
              <a:gd name="connsiteX1" fmla="*/ 2212848 w 5358384"/>
              <a:gd name="connsiteY1" fmla="*/ 5431536 h 5431536"/>
              <a:gd name="connsiteX2" fmla="*/ 0 w 5358384"/>
              <a:gd name="connsiteY2" fmla="*/ 5431536 h 5431536"/>
              <a:gd name="connsiteX3" fmla="*/ 0 w 5358384"/>
              <a:gd name="connsiteY3" fmla="*/ 0 h 5431536"/>
              <a:gd name="connsiteX4" fmla="*/ 5358384 w 5358384"/>
              <a:gd name="connsiteY4" fmla="*/ 0 h 5431536"/>
              <a:gd name="connsiteX5" fmla="*/ 5303520 w 5358384"/>
              <a:gd name="connsiteY5" fmla="*/ 73152 h 54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8384" h="5431536">
                <a:moveTo>
                  <a:pt x="5303520" y="73152"/>
                </a:moveTo>
                <a:lnTo>
                  <a:pt x="2212848" y="5431536"/>
                </a:lnTo>
                <a:lnTo>
                  <a:pt x="0" y="5431536"/>
                </a:lnTo>
                <a:lnTo>
                  <a:pt x="0" y="0"/>
                </a:lnTo>
                <a:lnTo>
                  <a:pt x="5358384" y="0"/>
                </a:lnTo>
                <a:lnTo>
                  <a:pt x="5303520" y="73152"/>
                </a:lnTo>
                <a:close/>
              </a:path>
            </a:pathLst>
          </a:cu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 userDrawn="1"/>
        </p:nvSpPr>
        <p:spPr>
          <a:xfrm>
            <a:off x="0" y="1092200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4974885" y="233567"/>
            <a:ext cx="699558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1"/>
          </p:nvPr>
        </p:nvSpPr>
        <p:spPr>
          <a:xfrm>
            <a:off x="508000" y="1295400"/>
            <a:ext cx="11074400" cy="46736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120736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"/>
            <a:ext cx="12192001" cy="843167"/>
          </a:xfrm>
          <a:prstGeom prst="rect">
            <a:avLst/>
          </a:pr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 userDrawn="1"/>
        </p:nvSpPr>
        <p:spPr>
          <a:xfrm>
            <a:off x="101601" y="1638300"/>
            <a:ext cx="5083820" cy="1092200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 userDrawn="1"/>
        </p:nvSpPr>
        <p:spPr>
          <a:xfrm>
            <a:off x="0" y="1092200"/>
            <a:ext cx="12192000" cy="576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4978401" y="116783"/>
            <a:ext cx="699558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1"/>
          </p:nvPr>
        </p:nvSpPr>
        <p:spPr>
          <a:xfrm>
            <a:off x="558800" y="1498600"/>
            <a:ext cx="11074400" cy="46736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0121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6E0FA-6ED5-4A20-B4BA-E4311557A8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0294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AB9DA-EA75-419E-9B4D-8FD0BFBA5CC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95303" y="2509461"/>
            <a:ext cx="5407789" cy="3777038"/>
          </a:xfrm>
        </p:spPr>
        <p:txBody>
          <a:bodyPr/>
          <a:lstStyle>
            <a:lvl1pPr>
              <a:defRPr sz="1800"/>
            </a:lvl1pPr>
            <a:lvl2pPr marL="0" lvl="0">
              <a:spcBef>
                <a:spcPts val="1000"/>
              </a:spcBef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696F6-138E-4530-88D8-44323B31C0F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2BC58F-224A-4AFC-A1D7-078C5AB2431F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E651E-1375-4153-8FFB-EDF99A18839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B46CF-DC7E-4EC2-9C01-0095ADA6280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28A4B94-20DE-4511-A334-ABE607C07D5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94217" y="2509461"/>
            <a:ext cx="5407789" cy="3777038"/>
          </a:xfrm>
        </p:spPr>
        <p:txBody>
          <a:bodyPr/>
          <a:lstStyle>
            <a:lvl1pPr>
              <a:defRPr sz="1800"/>
            </a:lvl1pPr>
            <a:lvl2pPr marL="0" lvl="0">
              <a:spcBef>
                <a:spcPts val="1000"/>
              </a:spcBef>
              <a:defRPr sz="1800"/>
            </a:lvl2pPr>
            <a:lvl3pPr marL="0" lvl="0">
              <a:spcBef>
                <a:spcPts val="1000"/>
              </a:spcBef>
              <a:defRPr sz="18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881D90E3-AC2E-4E6F-B816-177720D5BFF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21637" y="1851660"/>
            <a:ext cx="5407020" cy="495339"/>
          </a:xfrm>
        </p:spPr>
        <p:txBody>
          <a:bodyPr anchor="ctr">
            <a:noAutofit/>
          </a:bodyPr>
          <a:lstStyle>
            <a:lvl1pPr>
              <a:defRPr sz="240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D24ECD33-DBB4-485A-8806-CE071985940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294473" y="1851660"/>
            <a:ext cx="5407020" cy="495339"/>
          </a:xfrm>
        </p:spPr>
        <p:txBody>
          <a:bodyPr anchor="ctr">
            <a:noAutofit/>
          </a:bodyPr>
          <a:lstStyle>
            <a:lvl1pPr>
              <a:defRPr sz="240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184782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53"/>
          <a:stretch/>
        </p:blipFill>
        <p:spPr>
          <a:xfrm>
            <a:off x="0" y="20433"/>
            <a:ext cx="4927904" cy="1071768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9245600" y="0"/>
            <a:ext cx="2946400" cy="1092200"/>
          </a:xfrm>
          <a:prstGeom prst="rect">
            <a:avLst/>
          </a:pr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 userDrawn="1"/>
        </p:nvSpPr>
        <p:spPr>
          <a:xfrm>
            <a:off x="101601" y="1638300"/>
            <a:ext cx="5083820" cy="1092200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 userDrawn="1"/>
        </p:nvSpPr>
        <p:spPr>
          <a:xfrm>
            <a:off x="0" y="1092200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/>
          <p:cNvSpPr/>
          <p:nvPr userDrawn="1"/>
        </p:nvSpPr>
        <p:spPr>
          <a:xfrm>
            <a:off x="-50799" y="-2"/>
            <a:ext cx="5017996" cy="1112635"/>
          </a:xfrm>
          <a:prstGeom prst="rect">
            <a:avLst/>
          </a:prstGeom>
          <a:solidFill>
            <a:srgbClr val="11253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Freeform 4"/>
          <p:cNvSpPr/>
          <p:nvPr userDrawn="1"/>
        </p:nvSpPr>
        <p:spPr>
          <a:xfrm flipH="1">
            <a:off x="4368800" y="0"/>
            <a:ext cx="4876800" cy="5562600"/>
          </a:xfrm>
          <a:custGeom>
            <a:avLst/>
            <a:gdLst>
              <a:gd name="connsiteX0" fmla="*/ 5303520 w 5358384"/>
              <a:gd name="connsiteY0" fmla="*/ 73152 h 5431536"/>
              <a:gd name="connsiteX1" fmla="*/ 2212848 w 5358384"/>
              <a:gd name="connsiteY1" fmla="*/ 5431536 h 5431536"/>
              <a:gd name="connsiteX2" fmla="*/ 0 w 5358384"/>
              <a:gd name="connsiteY2" fmla="*/ 5431536 h 5431536"/>
              <a:gd name="connsiteX3" fmla="*/ 0 w 5358384"/>
              <a:gd name="connsiteY3" fmla="*/ 0 h 5431536"/>
              <a:gd name="connsiteX4" fmla="*/ 5358384 w 5358384"/>
              <a:gd name="connsiteY4" fmla="*/ 0 h 5431536"/>
              <a:gd name="connsiteX5" fmla="*/ 5303520 w 5358384"/>
              <a:gd name="connsiteY5" fmla="*/ 73152 h 54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8384" h="5431536">
                <a:moveTo>
                  <a:pt x="5303520" y="73152"/>
                </a:moveTo>
                <a:lnTo>
                  <a:pt x="2212848" y="5431536"/>
                </a:lnTo>
                <a:lnTo>
                  <a:pt x="0" y="5431536"/>
                </a:lnTo>
                <a:lnTo>
                  <a:pt x="0" y="0"/>
                </a:lnTo>
                <a:lnTo>
                  <a:pt x="5358384" y="0"/>
                </a:lnTo>
                <a:lnTo>
                  <a:pt x="5303520" y="73152"/>
                </a:lnTo>
                <a:close/>
              </a:path>
            </a:pathLst>
          </a:cu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-50800" y="1071033"/>
            <a:ext cx="12192000" cy="46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4974885" y="233567"/>
            <a:ext cx="6995583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1"/>
          </p:nvPr>
        </p:nvSpPr>
        <p:spPr>
          <a:xfrm>
            <a:off x="558800" y="1498600"/>
            <a:ext cx="11074400" cy="46736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1351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47" y="6339840"/>
            <a:ext cx="1341120" cy="260773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" y="0"/>
            <a:ext cx="4673599" cy="6858000"/>
          </a:xfrm>
          <a:custGeom>
            <a:avLst/>
            <a:gdLst>
              <a:gd name="connsiteX0" fmla="*/ 5303520 w 5358384"/>
              <a:gd name="connsiteY0" fmla="*/ 73152 h 5431536"/>
              <a:gd name="connsiteX1" fmla="*/ 2212848 w 5358384"/>
              <a:gd name="connsiteY1" fmla="*/ 5431536 h 5431536"/>
              <a:gd name="connsiteX2" fmla="*/ 0 w 5358384"/>
              <a:gd name="connsiteY2" fmla="*/ 5431536 h 5431536"/>
              <a:gd name="connsiteX3" fmla="*/ 0 w 5358384"/>
              <a:gd name="connsiteY3" fmla="*/ 0 h 5431536"/>
              <a:gd name="connsiteX4" fmla="*/ 5358384 w 5358384"/>
              <a:gd name="connsiteY4" fmla="*/ 0 h 5431536"/>
              <a:gd name="connsiteX5" fmla="*/ 5303520 w 5358384"/>
              <a:gd name="connsiteY5" fmla="*/ 73152 h 543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8384" h="5431536">
                <a:moveTo>
                  <a:pt x="5303520" y="73152"/>
                </a:moveTo>
                <a:lnTo>
                  <a:pt x="2212848" y="5431536"/>
                </a:lnTo>
                <a:lnTo>
                  <a:pt x="0" y="5431536"/>
                </a:lnTo>
                <a:lnTo>
                  <a:pt x="0" y="0"/>
                </a:lnTo>
                <a:lnTo>
                  <a:pt x="5358384" y="0"/>
                </a:lnTo>
                <a:lnTo>
                  <a:pt x="5303520" y="73152"/>
                </a:lnTo>
                <a:close/>
              </a:path>
            </a:pathLst>
          </a:custGeom>
          <a:solidFill>
            <a:srgbClr val="0C2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38147"/>
            <a:ext cx="1341120" cy="260773"/>
          </a:xfrm>
          <a:prstGeom prst="rect">
            <a:avLst/>
          </a:prstGeom>
        </p:spPr>
      </p:pic>
      <p:sp>
        <p:nvSpPr>
          <p:cNvPr id="7" name="Content Placeholder 3"/>
          <p:cNvSpPr>
            <a:spLocks noGrp="1"/>
          </p:cNvSpPr>
          <p:nvPr>
            <p:ph sz="quarter" idx="10"/>
          </p:nvPr>
        </p:nvSpPr>
        <p:spPr>
          <a:xfrm>
            <a:off x="304801" y="584200"/>
            <a:ext cx="5080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2"/>
          </p:nvPr>
        </p:nvSpPr>
        <p:spPr>
          <a:xfrm>
            <a:off x="5791200" y="889000"/>
            <a:ext cx="6197600" cy="56896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035058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 userDrawn="1"/>
        </p:nvSpPr>
        <p:spPr>
          <a:xfrm>
            <a:off x="6481824" y="0"/>
            <a:ext cx="5710177" cy="6858000"/>
          </a:xfrm>
          <a:custGeom>
            <a:avLst/>
            <a:gdLst>
              <a:gd name="connsiteX0" fmla="*/ 3125165 w 4409955"/>
              <a:gd name="connsiteY0" fmla="*/ 0 h 5405377"/>
              <a:gd name="connsiteX1" fmla="*/ 4409955 w 4409955"/>
              <a:gd name="connsiteY1" fmla="*/ 0 h 5405377"/>
              <a:gd name="connsiteX2" fmla="*/ 4409955 w 4409955"/>
              <a:gd name="connsiteY2" fmla="*/ 5405377 h 5405377"/>
              <a:gd name="connsiteX3" fmla="*/ 0 w 4409955"/>
              <a:gd name="connsiteY3" fmla="*/ 5405377 h 5405377"/>
              <a:gd name="connsiteX4" fmla="*/ 3125165 w 4409955"/>
              <a:gd name="connsiteY4" fmla="*/ 0 h 54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9955" h="5405377">
                <a:moveTo>
                  <a:pt x="3125165" y="0"/>
                </a:moveTo>
                <a:lnTo>
                  <a:pt x="4409955" y="0"/>
                </a:lnTo>
                <a:lnTo>
                  <a:pt x="4409955" y="5405377"/>
                </a:lnTo>
                <a:lnTo>
                  <a:pt x="0" y="5405377"/>
                </a:lnTo>
                <a:lnTo>
                  <a:pt x="3125165" y="0"/>
                </a:lnTo>
                <a:close/>
              </a:path>
            </a:pathLst>
          </a:custGeom>
          <a:solidFill>
            <a:srgbClr val="143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/>
          </p:nvPr>
        </p:nvSpPr>
        <p:spPr>
          <a:xfrm>
            <a:off x="10261600" y="584200"/>
            <a:ext cx="1828800" cy="609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467">
                <a:solidFill>
                  <a:schemeClr val="bg1"/>
                </a:solidFill>
                <a:latin typeface="Open Sans"/>
              </a:defRPr>
            </a:lvl1pPr>
            <a:lvl2pPr>
              <a:defRPr>
                <a:solidFill>
                  <a:schemeClr val="bg1"/>
                </a:solidFill>
                <a:latin typeface="Open Sans"/>
              </a:defRPr>
            </a:lvl2pPr>
            <a:lvl3pPr>
              <a:defRPr>
                <a:solidFill>
                  <a:schemeClr val="bg1"/>
                </a:solidFill>
                <a:latin typeface="Open Sans"/>
              </a:defRPr>
            </a:lvl3pPr>
            <a:lvl4pPr>
              <a:defRPr>
                <a:solidFill>
                  <a:schemeClr val="bg1"/>
                </a:solidFill>
                <a:latin typeface="Open Sans"/>
              </a:defRPr>
            </a:lvl4pPr>
            <a:lvl5pPr>
              <a:defRPr>
                <a:solidFill>
                  <a:schemeClr val="bg1"/>
                </a:solidFill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06400" y="381000"/>
            <a:ext cx="6705600" cy="5080000"/>
          </a:xfrm>
          <a:prstGeom prst="rect">
            <a:avLst/>
          </a:prstGeom>
        </p:spPr>
        <p:txBody>
          <a:bodyPr/>
          <a:lstStyle>
            <a:lvl1pPr marL="304792" indent="-304792">
              <a:buClr>
                <a:srgbClr val="69BBE9"/>
              </a:buClr>
              <a:buFont typeface="Arial" panose="020B0604020202020204" pitchFamily="34" charset="0"/>
              <a:buChar char="&gt;"/>
              <a:defRPr sz="3200">
                <a:latin typeface="Open Sans"/>
              </a:defRPr>
            </a:lvl1pPr>
            <a:lvl2pPr>
              <a:buClr>
                <a:srgbClr val="69BBE9"/>
              </a:buClr>
              <a:defRPr sz="2667">
                <a:latin typeface="Open Sans"/>
              </a:defRPr>
            </a:lvl2pPr>
            <a:lvl3pPr marL="1523962" indent="-304792">
              <a:buClr>
                <a:srgbClr val="69BBE9"/>
              </a:buClr>
              <a:buFontTx/>
              <a:buChar char="-"/>
              <a:defRPr sz="2133">
                <a:latin typeface="Open Sans"/>
              </a:defRPr>
            </a:lvl3pPr>
            <a:lvl4pPr>
              <a:defRPr sz="1600">
                <a:latin typeface="Open Sans"/>
              </a:defRPr>
            </a:lvl4pPr>
            <a:lvl5pPr>
              <a:defRPr sz="1067">
                <a:latin typeface="Open San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666201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1784864" y="-25400"/>
            <a:ext cx="8578336" cy="6908800"/>
          </a:xfrm>
          <a:custGeom>
            <a:avLst/>
            <a:gdLst>
              <a:gd name="connsiteX0" fmla="*/ 3048000 w 6433752"/>
              <a:gd name="connsiteY0" fmla="*/ 0 h 5222789"/>
              <a:gd name="connsiteX1" fmla="*/ 3048000 w 6433752"/>
              <a:gd name="connsiteY1" fmla="*/ 0 h 5222789"/>
              <a:gd name="connsiteX2" fmla="*/ 6433752 w 6433752"/>
              <a:gd name="connsiteY2" fmla="*/ 0 h 5222789"/>
              <a:gd name="connsiteX3" fmla="*/ 3435179 w 6433752"/>
              <a:gd name="connsiteY3" fmla="*/ 5214551 h 5222789"/>
              <a:gd name="connsiteX4" fmla="*/ 0 w 6433752"/>
              <a:gd name="connsiteY4" fmla="*/ 5214551 h 5222789"/>
              <a:gd name="connsiteX5" fmla="*/ 8238 w 6433752"/>
              <a:gd name="connsiteY5" fmla="*/ 5222789 h 5222789"/>
              <a:gd name="connsiteX6" fmla="*/ 3048000 w 6433752"/>
              <a:gd name="connsiteY6" fmla="*/ 0 h 522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3752" h="5222789">
                <a:moveTo>
                  <a:pt x="3048000" y="0"/>
                </a:moveTo>
                <a:lnTo>
                  <a:pt x="3048000" y="0"/>
                </a:lnTo>
                <a:lnTo>
                  <a:pt x="6433752" y="0"/>
                </a:lnTo>
                <a:lnTo>
                  <a:pt x="3435179" y="5214551"/>
                </a:lnTo>
                <a:lnTo>
                  <a:pt x="0" y="5214551"/>
                </a:lnTo>
                <a:lnTo>
                  <a:pt x="8238" y="5222789"/>
                </a:lnTo>
                <a:lnTo>
                  <a:pt x="3048000" y="0"/>
                </a:lnTo>
                <a:close/>
              </a:path>
            </a:pathLst>
          </a:custGeom>
          <a:solidFill>
            <a:srgbClr val="CBE7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00" y="6375400"/>
            <a:ext cx="1341120" cy="26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3316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23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nd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1B65D-99F5-4A6C-887A-17254A580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88922" y="571500"/>
            <a:ext cx="760778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134E0F67-25F7-495B-8C6A-7A5726033CF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414534" y="6399135"/>
            <a:ext cx="4738868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5D75B891-D892-4BCD-9FC5-83237E92748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DDF116AE-A763-45B0-A902-727A3431182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3657600" cy="685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E85BE2E5-24A8-4B15-B174-F449013A54F9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768010" y="2427942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7158AFCE-C705-4843-AE87-556FBF13104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7397303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9CE4D700-11B8-4BAA-B00D-467D4C7D3519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10006708" y="2422529"/>
            <a:ext cx="1006470" cy="10064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2758998-8FA7-4455-A99A-23D0842414E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5608" y="410319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B66B8E58-7231-4F4D-828E-05C0E92BBA1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70899" y="365505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FA4E3A1E-80B5-4D15-9006-27A11555E47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714640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BCA16739-1462-4027-B3BD-43D0F2FB37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709931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ACB1722A-481D-4A46-977F-989E1E4FBA8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9339855" y="4102876"/>
            <a:ext cx="2400300" cy="836611"/>
          </a:xfrm>
        </p:spPr>
        <p:txBody>
          <a:bodyPr anchorCtr="1"/>
          <a:lstStyle>
            <a:lvl1pPr algn="ctr">
              <a:defRPr sz="1600">
                <a:solidFill>
                  <a:srgbClr val="53545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080412CA-4075-434D-865E-86FAD65381A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9335137" y="3654737"/>
            <a:ext cx="2395535" cy="368302"/>
          </a:xfrm>
        </p:spPr>
        <p:txBody>
          <a:bodyPr anchorCtr="1"/>
          <a:lstStyle>
            <a:lvl1pPr algn="ctr">
              <a:defRPr sz="1800">
                <a:solidFill>
                  <a:srgbClr val="1CB7BA"/>
                </a:solidFill>
              </a:defRPr>
            </a:lvl1pPr>
            <a:lvl2pPr marL="0" lvl="0" algn="ctr">
              <a:spcBef>
                <a:spcPts val="1000"/>
              </a:spcBef>
              <a:defRPr sz="1800">
                <a:solidFill>
                  <a:srgbClr val="1CB7B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5072858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ABB3E-3BE4-4E95-B761-6B915D1437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88922" y="571500"/>
            <a:ext cx="760778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3E1DB9C-0EA7-4C76-B3E0-9E7F8C779AEC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088922" y="2475783"/>
            <a:ext cx="7607780" cy="3810716"/>
          </a:xfrm>
        </p:spPr>
        <p:txBody>
          <a:bodyPr/>
          <a:lstStyle>
            <a:lvl1pPr marL="231772" indent="-231772">
              <a:buSzPct val="100000"/>
              <a:buFont typeface="Arial" pitchFamily="34"/>
              <a:buChar char="•"/>
              <a:defRPr sz="1800"/>
            </a:lvl1pPr>
            <a:lvl2pPr marL="231772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2pPr>
            <a:lvl3pPr marL="231772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/>
            </a:lvl3pPr>
            <a:lvl4pPr marL="231772" lvl="0" indent="-231772">
              <a:spcBef>
                <a:spcPts val="1000"/>
              </a:spcBef>
              <a:buSzPct val="100000"/>
              <a:buFont typeface="Arial" pitchFamily="34"/>
              <a:buChar char="•"/>
              <a:defRPr/>
            </a:lvl4pPr>
            <a:lvl5pPr marL="231772" lvl="2" indent="-231772">
              <a:spcBef>
                <a:spcPts val="1000"/>
              </a:spcBef>
              <a:buSzPct val="100000"/>
              <a:buFont typeface="Arial" pitchFamily="34"/>
              <a:buChar char="•"/>
              <a:defRPr/>
            </a:lvl5pPr>
            <a:lvl6pPr marL="231772" marR="0" lvl="3" indent="-231772" fontAlgn="auto"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tabLst/>
              <a:defRPr lang="en-US" b="0" i="0" u="none" strike="noStrike" cap="none" spc="0" baseline="0">
                <a:solidFill>
                  <a:srgbClr val="525452"/>
                </a:solidFill>
                <a:uFillTx/>
                <a:latin typeface="Arial" pitchFamily="34"/>
                <a:cs typeface="Arial" pitchFamily="34"/>
              </a:defRPr>
            </a:lvl6pPr>
            <a:lvl7pPr marL="914400" marR="0" lvl="4" indent="0" fontAlgn="auto">
              <a:spcAft>
                <a:spcPts val="0"/>
              </a:spcAft>
              <a:buNone/>
              <a:tabLst/>
              <a:defRPr lang="en-US" sz="2000" b="0" i="0" u="none" strike="noStrike" cap="none" spc="0" baseline="0">
                <a:solidFill>
                  <a:srgbClr val="525452"/>
                </a:solidFill>
                <a:uFillTx/>
                <a:latin typeface="Arial" pitchFamily="34"/>
                <a:cs typeface="Arial" pitchFamily="34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A737926C-DF4B-4AC1-B7FA-73CB4FAD231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414534" y="6399135"/>
            <a:ext cx="4738868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4E7861AE-F6AB-4FC1-9D85-CFB714D2912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735CDE54-614A-4E05-AE2E-DE7C94627886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3657600" cy="685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9C3BB5D-CF7A-4133-8E9B-4EB30C8426A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088922" y="1851660"/>
            <a:ext cx="7607780" cy="495303"/>
          </a:xfrm>
        </p:spPr>
        <p:txBody>
          <a:bodyPr anchor="ctr">
            <a:noAutofit/>
          </a:bodyPr>
          <a:lstStyle>
            <a:lvl1pPr>
              <a:defRPr sz="2400">
                <a:solidFill>
                  <a:srgbClr val="1CB7B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0987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DEC27509-63B2-4CE1-A973-5452B9F18B97}"/>
              </a:ext>
            </a:extLst>
          </p:cNvPr>
          <p:cNvSpPr/>
          <p:nvPr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1CB7BA"/>
          </a:solidFill>
          <a:ln w="12701" cap="flat">
            <a:solidFill>
              <a:srgbClr val="19B7B8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EFFFE"/>
              </a:solidFill>
              <a:uFillTx/>
              <a:latin typeface="Arial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3556299-B9B5-4214-BCF1-7D8DDE76819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29543" y="2475783"/>
            <a:ext cx="3213101" cy="3810716"/>
          </a:xfrm>
        </p:spPr>
        <p:txBody>
          <a:bodyPr/>
          <a:lstStyle>
            <a:lvl1pPr marL="292095" indent="-231772"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1pPr>
            <a:lvl2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2pPr>
            <a:lvl3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3pPr>
            <a:lvl4pPr marL="292095" lvl="0" indent="-231772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4pPr>
            <a:lvl5pPr marL="292095" lvl="2" indent="-231772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5pPr>
            <a:lvl6pPr marL="292095" marR="0" lvl="3" indent="-231772" fontAlgn="auto"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tabLst/>
              <a:defRPr lang="en-US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6pPr>
            <a:lvl7pPr marL="914400" marR="0" lvl="4" indent="0" fontAlgn="auto">
              <a:spcAft>
                <a:spcPts val="0"/>
              </a:spcAft>
              <a:buNone/>
              <a:tabLst/>
              <a:defRPr lang="en-US" sz="2000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472A0847-F98D-41DC-B97D-ED46DC3DD1A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414534" y="6399135"/>
            <a:ext cx="4738868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DBFD1B62-0F47-411B-BF16-6FF7FD53389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98B9A97-193B-4946-85E3-1B153BE80F8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96236" y="1790696"/>
            <a:ext cx="3098801" cy="495303"/>
          </a:xfrm>
        </p:spPr>
        <p:txBody>
          <a:bodyPr anchor="ctr">
            <a:noAutofit/>
          </a:bodyPr>
          <a:lstStyle>
            <a:lvl1pPr>
              <a:defRPr sz="2400" b="1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7F685A-3CB5-472F-8012-ECE26D6F6D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88922" y="571500"/>
            <a:ext cx="760778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830D585B-2924-494D-873C-421B0CF6620B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089397" y="1790696"/>
            <a:ext cx="7607295" cy="44958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557723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 Left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B927EDDE-0745-423A-8B1F-0D42A674E7E1}"/>
              </a:ext>
            </a:extLst>
          </p:cNvPr>
          <p:cNvSpPr/>
          <p:nvPr/>
        </p:nvSpPr>
        <p:spPr>
          <a:xfrm>
            <a:off x="0" y="0"/>
            <a:ext cx="3657600" cy="6858000"/>
          </a:xfrm>
          <a:prstGeom prst="rect">
            <a:avLst/>
          </a:prstGeom>
          <a:solidFill>
            <a:srgbClr val="0093D5"/>
          </a:solidFill>
          <a:ln w="12701" cap="flat">
            <a:solidFill>
              <a:srgbClr val="0091D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EFFFE"/>
              </a:solidFill>
              <a:uFillTx/>
              <a:latin typeface="Arial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ACB1ADE-6746-486C-8358-2CA684CB2D8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29543" y="2475783"/>
            <a:ext cx="3213101" cy="3810716"/>
          </a:xfrm>
        </p:spPr>
        <p:txBody>
          <a:bodyPr/>
          <a:lstStyle>
            <a:lvl1pPr marL="285750" indent="-225427"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1pPr>
            <a:lvl2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2pPr>
            <a:lvl3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 sz="1800">
                <a:solidFill>
                  <a:srgbClr val="FEFFFE"/>
                </a:solidFill>
              </a:defRPr>
            </a:lvl3pPr>
            <a:lvl4pPr marL="285750" lvl="0" indent="-225427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4pPr>
            <a:lvl5pPr marL="285750" lvl="2" indent="-225427">
              <a:spcBef>
                <a:spcPts val="1000"/>
              </a:spcBef>
              <a:buSzPct val="100000"/>
              <a:buFont typeface="Arial" pitchFamily="34"/>
              <a:buChar char="•"/>
              <a:defRPr>
                <a:solidFill>
                  <a:srgbClr val="FEFFFE"/>
                </a:solidFill>
              </a:defRPr>
            </a:lvl5pPr>
            <a:lvl6pPr marL="285750" marR="0" lvl="3" indent="-225427" fontAlgn="auto"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tabLst/>
              <a:defRPr lang="en-US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6pPr>
            <a:lvl7pPr marL="914400" marR="0" lvl="4" indent="0" fontAlgn="auto">
              <a:spcAft>
                <a:spcPts val="0"/>
              </a:spcAft>
              <a:buNone/>
              <a:tabLst/>
              <a:defRPr lang="en-US" sz="2000" b="0" i="0" u="none" strike="noStrike" cap="none" spc="0" baseline="0">
                <a:solidFill>
                  <a:srgbClr val="FEFFFE"/>
                </a:solidFill>
                <a:uFillTx/>
                <a:latin typeface="Arial" pitchFamily="34"/>
                <a:cs typeface="Arial" pitchFamily="34"/>
              </a:defRPr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6A302DB6-53E0-45D3-8777-DB054C39EC1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414534" y="6399135"/>
            <a:ext cx="4738868" cy="365129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F7A597B3-BC12-4FCF-8E62-02133F6D3E9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D22D7B6-A4C9-4475-9BBE-6978AE76DB1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95303" y="1790696"/>
            <a:ext cx="2847341" cy="495303"/>
          </a:xfrm>
        </p:spPr>
        <p:txBody>
          <a:bodyPr anchor="ctr">
            <a:noAutofit/>
          </a:bodyPr>
          <a:lstStyle>
            <a:lvl1pPr>
              <a:defRPr sz="2400">
                <a:solidFill>
                  <a:srgbClr val="FEFFFE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3F6AF6-AC25-47FF-B3A2-29B6BA3074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88922" y="571500"/>
            <a:ext cx="7607780" cy="1028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83C636E6-E182-456A-9159-3993E6A0CD3E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089397" y="1790696"/>
            <a:ext cx="7607295" cy="44958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498406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F5806F-62DB-49CD-8399-06B6B32DA2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3" y="571500"/>
            <a:ext cx="11201400" cy="111918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E2374-9D41-45F8-8F13-58133B162D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95303" y="1825627"/>
            <a:ext cx="11201400" cy="44608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462B5-7D0C-419F-94E5-1749E6685B2C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95303" y="6399135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1" i="0" u="none" strike="noStrike" kern="1200" cap="none" spc="0" baseline="0">
                <a:solidFill>
                  <a:srgbClr val="FEFFFE"/>
                </a:solidFill>
                <a:uFillTx/>
                <a:latin typeface="Georgia" pitchFamily="18"/>
              </a:defRPr>
            </a:lvl1pPr>
          </a:lstStyle>
          <a:p>
            <a:pPr lvl="0"/>
            <a:fld id="{6CE528DE-4F94-47CA-BAEE-B769AB4EDE0C}" type="datetime1">
              <a:rPr lang="en-US"/>
              <a:pPr lvl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B34F7-1A37-468C-84F6-4D7E41FC7B62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99135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1" i="0" u="none" strike="noStrike" kern="1200" cap="none" spc="0" baseline="0">
                <a:solidFill>
                  <a:srgbClr val="FEFFFE"/>
                </a:solidFill>
                <a:uFillTx/>
                <a:latin typeface="Georgia" pitchFamily="18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BDB76-FE57-4ED3-A92A-AAE313CF3A0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99135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1" i="0" u="none" strike="noStrike" kern="1200" cap="none" spc="0" baseline="0">
                <a:solidFill>
                  <a:srgbClr val="FEFFFE"/>
                </a:solidFill>
                <a:uFillTx/>
                <a:latin typeface="Georgia" pitchFamily="18"/>
              </a:defRPr>
            </a:lvl1pPr>
          </a:lstStyle>
          <a:p>
            <a:fld id="{7FCFC042-432A-4B5F-BA7C-67C4FC2A12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91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  <p:sldLayoutId id="2147483854" r:id="rId17"/>
    <p:sldLayoutId id="2147483855" r:id="rId18"/>
    <p:sldLayoutId id="2147483856" r:id="rId19"/>
    <p:sldLayoutId id="2147483857" r:id="rId20"/>
    <p:sldLayoutId id="2147483858" r:id="rId21"/>
    <p:sldLayoutId id="2147483859" r:id="rId22"/>
    <p:sldLayoutId id="2147483860" r:id="rId23"/>
    <p:sldLayoutId id="2147483861" r:id="rId24"/>
    <p:sldLayoutId id="2147483862" r:id="rId25"/>
    <p:sldLayoutId id="2147483863" r:id="rId26"/>
  </p:sldLayoutIdLst>
  <p:hf hdr="0" ftr="0" dt="0"/>
  <p:txStyles>
    <p:titleStyle>
      <a:lvl1pPr marL="0" marR="0" lvl="0" indent="0" algn="l" defTabSz="914400" rtl="0" eaLnBrk="1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1" i="0" u="none" strike="noStrike" kern="1200" cap="none" spc="0" baseline="0">
          <a:solidFill>
            <a:srgbClr val="0093D5"/>
          </a:solidFill>
          <a:uFillTx/>
          <a:latin typeface="Georgia" pitchFamily="18"/>
        </a:defRPr>
      </a:lvl1pPr>
    </p:titleStyle>
    <p:bodyStyle>
      <a:lvl1pPr marL="0" marR="0" lvl="0" indent="0" algn="l" defTabSz="914400" rtl="0" eaLnBrk="1" fontAlgn="auto" hangingPunct="1">
        <a:lnSpc>
          <a:spcPct val="90000"/>
        </a:lnSpc>
        <a:spcBef>
          <a:spcPts val="1000"/>
        </a:spcBef>
        <a:spcAft>
          <a:spcPts val="0"/>
        </a:spcAft>
        <a:buNone/>
        <a:tabLst/>
        <a:defRPr lang="en-US" sz="2800" b="0" i="0" u="none" strike="noStrike" kern="1200" cap="none" spc="0" baseline="0">
          <a:solidFill>
            <a:srgbClr val="525452"/>
          </a:solidFill>
          <a:uFillTx/>
          <a:latin typeface="Arial" pitchFamily="34"/>
          <a:cs typeface="Arial" pitchFamily="34"/>
        </a:defRPr>
      </a:lvl1pPr>
      <a:lvl2pPr marL="457200" marR="0" lvl="1" indent="0" algn="l" defTabSz="914400" rtl="0" eaLnBrk="1" fontAlgn="auto" hangingPunct="1">
        <a:lnSpc>
          <a:spcPct val="90000"/>
        </a:lnSpc>
        <a:spcBef>
          <a:spcPts val="500"/>
        </a:spcBef>
        <a:spcAft>
          <a:spcPts val="0"/>
        </a:spcAft>
        <a:buNone/>
        <a:tabLst/>
        <a:defRPr lang="en-US" sz="2400" b="0" i="0" u="none" strike="noStrike" kern="1200" cap="none" spc="0" baseline="0">
          <a:solidFill>
            <a:srgbClr val="525452"/>
          </a:solidFill>
          <a:uFillTx/>
          <a:latin typeface="Arial" pitchFamily="34"/>
          <a:cs typeface="Arial" pitchFamily="34"/>
        </a:defRPr>
      </a:lvl2pPr>
      <a:lvl3pPr marL="914400" marR="0" lvl="2" indent="0" algn="l" defTabSz="914400" rtl="0" eaLnBrk="1" fontAlgn="auto" hangingPunct="1">
        <a:lnSpc>
          <a:spcPct val="90000"/>
        </a:lnSpc>
        <a:spcBef>
          <a:spcPts val="500"/>
        </a:spcBef>
        <a:spcAft>
          <a:spcPts val="0"/>
        </a:spcAft>
        <a:buNone/>
        <a:tabLst/>
        <a:defRPr lang="en-US" sz="2000" b="0" i="0" u="none" strike="noStrike" kern="1200" cap="none" spc="0" baseline="0">
          <a:solidFill>
            <a:srgbClr val="525452"/>
          </a:solidFill>
          <a:uFillTx/>
          <a:latin typeface="Arial" pitchFamily="34"/>
          <a:cs typeface="Arial" pitchFamily="34"/>
        </a:defRPr>
      </a:lvl3pPr>
      <a:lvl4pPr marL="1371600" marR="0" lvl="3" indent="0" algn="l" defTabSz="914400" rtl="0" eaLnBrk="1" fontAlgn="auto" hangingPunct="1">
        <a:lnSpc>
          <a:spcPct val="90000"/>
        </a:lnSpc>
        <a:spcBef>
          <a:spcPts val="500"/>
        </a:spcBef>
        <a:spcAft>
          <a:spcPts val="0"/>
        </a:spcAft>
        <a:buNone/>
        <a:tabLst/>
        <a:defRPr lang="en-US" sz="1800" b="0" i="0" u="none" strike="noStrike" kern="1200" cap="none" spc="0" baseline="0">
          <a:solidFill>
            <a:srgbClr val="525452"/>
          </a:solidFill>
          <a:uFillTx/>
          <a:latin typeface="Arial" pitchFamily="34"/>
          <a:cs typeface="Arial" pitchFamily="34"/>
        </a:defRPr>
      </a:lvl4pPr>
      <a:lvl5pPr marL="1828800" marR="0" lvl="4" indent="0" algn="l" defTabSz="914400" rtl="0" eaLnBrk="1" fontAlgn="auto" hangingPunct="1">
        <a:lnSpc>
          <a:spcPct val="90000"/>
        </a:lnSpc>
        <a:spcBef>
          <a:spcPts val="500"/>
        </a:spcBef>
        <a:spcAft>
          <a:spcPts val="0"/>
        </a:spcAft>
        <a:buNone/>
        <a:tabLst/>
        <a:defRPr lang="en-US" sz="1800" b="0" i="0" u="none" strike="noStrike" kern="1200" cap="none" spc="0" baseline="0">
          <a:solidFill>
            <a:srgbClr val="525452"/>
          </a:solidFill>
          <a:uFillTx/>
          <a:latin typeface="Arial" pitchFamily="34"/>
          <a:cs typeface="Arial" pitchFamily="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26770C-101A-A94B-9396-6797FCE72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1500"/>
            <a:ext cx="11201400" cy="111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4857A-FC5C-E045-92C6-C1AFCBC95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25624"/>
            <a:ext cx="11201400" cy="4460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4C8A3-DFBA-5D40-A1F8-90BBE99EEE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95300" y="639913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B5E1D-25D8-B747-A8DB-C2B0943C3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9913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F0885-B5E6-6B4D-9034-03CC1EF37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0443" y="630518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accent6"/>
                </a:solidFill>
                <a:latin typeface="Georgia" panose="02040502050405020303" pitchFamily="18" charset="0"/>
              </a:defRPr>
            </a:lvl1pPr>
          </a:lstStyle>
          <a:p>
            <a:fld id="{BAF45662-B160-ED44-B3FC-960023CDBB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0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0093D5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4" orient="horz" pos="3960">
          <p15:clr>
            <a:srgbClr val="F26B43"/>
          </p15:clr>
        </p15:guide>
        <p15:guide id="5" pos="312">
          <p15:clr>
            <a:srgbClr val="F26B43"/>
          </p15:clr>
        </p15:guide>
        <p15:guide id="8" pos="5640">
          <p15:clr>
            <a:srgbClr val="F26B43"/>
          </p15:clr>
        </p15:guide>
        <p15:guide id="9" pos="7368">
          <p15:clr>
            <a:srgbClr val="F26B43"/>
          </p15:clr>
        </p15:guide>
        <p15:guide id="10" orient="horz" pos="1128">
          <p15:clr>
            <a:srgbClr val="F26B43"/>
          </p15:clr>
        </p15:guide>
        <p15:guide id="11" orient="horz" pos="1440">
          <p15:clr>
            <a:srgbClr val="F26B43"/>
          </p15:clr>
        </p15:guide>
        <p15:guide id="12" orient="horz" pos="1008">
          <p15:clr>
            <a:srgbClr val="F26B43"/>
          </p15:clr>
        </p15:guide>
        <p15:guide id="13" pos="2304">
          <p15:clr>
            <a:srgbClr val="F26B43"/>
          </p15:clr>
        </p15:guide>
        <p15:guide id="14" pos="2568">
          <p15:clr>
            <a:srgbClr val="F26B43"/>
          </p15:clr>
        </p15:guide>
        <p15:guide id="15" orient="horz" pos="1560">
          <p15:clr>
            <a:srgbClr val="F26B43"/>
          </p15:clr>
        </p15:guide>
        <p15:guide id="16" orient="horz" pos="1848">
          <p15:clr>
            <a:srgbClr val="F26B43"/>
          </p15:clr>
        </p15:guide>
        <p15:guide id="17" orient="horz" pos="1968">
          <p15:clr>
            <a:srgbClr val="F26B43"/>
          </p15:clr>
        </p15:guide>
        <p15:guide id="18" orient="horz" pos="208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749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Birdsey@bakertilly.com" TargetMode="External"/><Relationship Id="rId2" Type="http://schemas.openxmlformats.org/officeDocument/2006/relationships/hyperlink" Target="mailto:aclark1@geisinger.edu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e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idx="4294967295"/>
          </p:nvPr>
        </p:nvSpPr>
        <p:spPr>
          <a:xfrm>
            <a:off x="904352" y="770101"/>
            <a:ext cx="11073283" cy="3186262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2021 Community Health Needs Assessmen</a:t>
            </a:r>
            <a:r>
              <a:rPr lang="en-US" sz="3600" dirty="0">
                <a:solidFill>
                  <a:schemeClr val="bg1"/>
                </a:solidFill>
              </a:rPr>
              <a:t>t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Community Partner Virtual Town Hall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1552D5-995C-4D97-9589-4F5193ED19B0}"/>
              </a:ext>
            </a:extLst>
          </p:cNvPr>
          <p:cNvSpPr/>
          <p:nvPr/>
        </p:nvSpPr>
        <p:spPr>
          <a:xfrm>
            <a:off x="1336011" y="2934091"/>
            <a:ext cx="171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August 25, 2020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B17AE3-B34D-4550-871B-4C5062C66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451" y="5093975"/>
            <a:ext cx="1962724" cy="1080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AF364E-BDFB-46C1-A445-5F760F04A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4314" y="5436672"/>
            <a:ext cx="2111966" cy="65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38672590"/>
              </p:ext>
            </p:extLst>
          </p:nvPr>
        </p:nvGraphicFramePr>
        <p:xfrm>
          <a:off x="1870377" y="896132"/>
          <a:ext cx="9693972" cy="54003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{7DF18680-E054-41AD-8BC1-D1AEF772440D}</a:tableStyleId>
              </a:tblPr>
              <a:tblGrid>
                <a:gridCol w="923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0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3324">
                <a:tc gridSpan="2">
                  <a:txBody>
                    <a:bodyPr/>
                    <a:lstStyle/>
                    <a:p>
                      <a:pPr marL="9144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</a:rPr>
                        <a:t>CHNA Research Methodology</a:t>
                      </a:r>
                      <a:endParaRPr lang="en-US" sz="28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9144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4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</a:rPr>
                        <a:t>1</a:t>
                      </a:r>
                      <a:endParaRPr lang="en-US" sz="2800" b="1" dirty="0">
                        <a:ln>
                          <a:solidFill>
                            <a:schemeClr val="bg1"/>
                          </a:solidFill>
                        </a:ln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B5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kern="10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Quantitative data analysis and reporting of health and social indicators</a:t>
                      </a:r>
                      <a:endParaRPr lang="en-US" sz="32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74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</a:rPr>
                        <a:t>2</a:t>
                      </a:r>
                      <a:endParaRPr lang="en-US" sz="2800" b="1" dirty="0">
                        <a:ln>
                          <a:solidFill>
                            <a:schemeClr val="bg1"/>
                          </a:solidFill>
                        </a:ln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B5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kern="10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Community engagement: Online key informant survey, virtual town hall</a:t>
                      </a:r>
                      <a:endParaRPr lang="en-US" sz="32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7407"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B5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algn="l" defTabSz="914377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 kern="10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Prioritization, review and evaluation of impact</a:t>
                      </a: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23448"/>
                  </a:ext>
                </a:extLst>
              </a:tr>
              <a:tr h="867407"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B5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algn="l" defTabSz="914377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 kern="10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Compile and present CHNA reporting</a:t>
                      </a: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74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n>
                            <a:solidFill>
                              <a:schemeClr val="bg1"/>
                            </a:solidFill>
                          </a:ln>
                          <a:effectLst/>
                        </a:rPr>
                        <a:t>5</a:t>
                      </a:r>
                      <a:endParaRPr lang="en-US" sz="2800" b="1" dirty="0">
                        <a:ln>
                          <a:solidFill>
                            <a:schemeClr val="bg1"/>
                          </a:solidFill>
                        </a:ln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B5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kern="10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Strategic planning and Implementation Plan updates</a:t>
                      </a:r>
                      <a:endParaRPr lang="en-US" sz="2100" b="0" kern="1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407" marR="36407" marT="36407" marB="364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8EB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80800" y="6296490"/>
            <a:ext cx="71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dirty="0">
                <a:solidFill>
                  <a:prstClr val="white">
                    <a:lumMod val="65000"/>
                  </a:prstClr>
                </a:solidFill>
                <a:latin typeface="Roboto Light"/>
              </a:rPr>
              <a:t>14</a:t>
            </a:r>
          </a:p>
        </p:txBody>
      </p:sp>
      <p:sp>
        <p:nvSpPr>
          <p:cNvPr id="3" name="Up-Down Arrow 2"/>
          <p:cNvSpPr/>
          <p:nvPr/>
        </p:nvSpPr>
        <p:spPr>
          <a:xfrm>
            <a:off x="539015" y="896132"/>
            <a:ext cx="1174282" cy="5400357"/>
          </a:xfrm>
          <a:prstGeom prst="up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-1534739" y="3356973"/>
            <a:ext cx="53217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Ongoing community stakeholder initiatives </a:t>
            </a:r>
          </a:p>
        </p:txBody>
      </p:sp>
    </p:spTree>
    <p:extLst>
      <p:ext uri="{BB962C8B-B14F-4D97-AF65-F5344CB8AC3E}">
        <p14:creationId xmlns:p14="http://schemas.microsoft.com/office/powerpoint/2010/main" val="97189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2"/>
          </p:nvPr>
        </p:nvSpPr>
        <p:spPr>
          <a:xfrm>
            <a:off x="4533498" y="510139"/>
            <a:ext cx="7449955" cy="6208294"/>
          </a:xfrm>
        </p:spPr>
        <p:txBody>
          <a:bodyPr>
            <a:normAutofit/>
          </a:bodyPr>
          <a:lstStyle/>
          <a:p>
            <a:pPr defTabSz="914377">
              <a:spcBef>
                <a:spcPts val="600"/>
              </a:spcBef>
              <a:spcAft>
                <a:spcPts val="2400"/>
              </a:spcAft>
              <a:buClr>
                <a:srgbClr val="C9EC51"/>
              </a:buClr>
            </a:pPr>
            <a:r>
              <a:rPr lang="en-US" sz="3600" b="1" spc="0" dirty="0">
                <a:solidFill>
                  <a:srgbClr val="0093D5"/>
                </a:solidFill>
                <a:latin typeface="Georgia" pitchFamily="18"/>
              </a:rPr>
              <a:t>How</a:t>
            </a:r>
            <a:r>
              <a:rPr lang="en-US" sz="1800" b="1" dirty="0" smtClean="0"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sz="3600" b="1" spc="0" dirty="0">
                <a:solidFill>
                  <a:srgbClr val="0093D5"/>
                </a:solidFill>
                <a:latin typeface="Georgia" pitchFamily="18"/>
              </a:rPr>
              <a:t>do you / your organization currently use the CHNA?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Increase awareness and sharing of available community resources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Inform community conversations, education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Grant funding, donations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>
                <a:latin typeface="Arial" pitchFamily="34"/>
                <a:cs typeface="Arial" pitchFamily="34"/>
              </a:rPr>
              <a:t>Strategic </a:t>
            </a:r>
            <a:r>
              <a:rPr lang="en-US" sz="1800" spc="0" dirty="0" smtClean="0">
                <a:latin typeface="Arial" pitchFamily="34"/>
                <a:cs typeface="Arial" pitchFamily="34"/>
              </a:rPr>
              <a:t>planning / Action planning</a:t>
            </a:r>
            <a:endParaRPr lang="en-US" sz="1800" spc="0" dirty="0">
              <a:latin typeface="Arial" pitchFamily="34"/>
              <a:cs typeface="Arial" pitchFamily="34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Determine </a:t>
            </a:r>
            <a:r>
              <a:rPr lang="en-US" sz="1800" spc="0" dirty="0">
                <a:latin typeface="Arial" pitchFamily="34"/>
                <a:cs typeface="Arial" pitchFamily="34"/>
              </a:rPr>
              <a:t>focus areas for community health programming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Target health and wellness programming based on demographics,  socioeconomics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>
                <a:latin typeface="Arial" pitchFamily="34"/>
                <a:cs typeface="Arial" pitchFamily="34"/>
              </a:rPr>
              <a:t>Refine existing community health programming based on emerging needs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Understand and improve service needs for underserved populations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 smtClean="0">
              <a:latin typeface="Arial" pitchFamily="34"/>
              <a:cs typeface="Arial" pitchFamily="34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 smtClean="0">
              <a:latin typeface="Arial" pitchFamily="34"/>
              <a:cs typeface="Arial" pitchFamily="34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>
              <a:latin typeface="Arial" pitchFamily="34"/>
              <a:cs typeface="Arial" pitchFamily="34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83" y="980952"/>
            <a:ext cx="812799" cy="1368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670" y="2483019"/>
            <a:ext cx="3095427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Discussion Topic #1</a:t>
            </a:r>
          </a:p>
        </p:txBody>
      </p:sp>
    </p:spTree>
    <p:extLst>
      <p:ext uri="{BB962C8B-B14F-4D97-AF65-F5344CB8AC3E}">
        <p14:creationId xmlns:p14="http://schemas.microsoft.com/office/powerpoint/2010/main" val="248622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1249362" y="4749264"/>
            <a:ext cx="10438139" cy="156658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ebdings" panose="05030102010509060703" pitchFamily="18" charset="2"/>
              <a:buChar char="4"/>
            </a:pPr>
            <a:r>
              <a:rPr lang="en-US" sz="1800" b="1" dirty="0">
                <a:solidFill>
                  <a:srgbClr val="000000"/>
                </a:solidFill>
                <a:latin typeface="+mn-lt"/>
              </a:rPr>
              <a:t>Assess emerging health needs</a:t>
            </a:r>
          </a:p>
          <a:p>
            <a:pPr marL="914400" lvl="1" indent="-379413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COVID-19</a:t>
            </a:r>
          </a:p>
          <a:p>
            <a:pPr marL="914400" lvl="1" indent="-379413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Racial/ethnic equity and community relations</a:t>
            </a:r>
          </a:p>
          <a:p>
            <a:pPr marL="914400" lvl="1" indent="-379413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Adolescent health including vaping, behavioral health, etc.</a:t>
            </a:r>
          </a:p>
          <a:p>
            <a:pPr marL="914400" lvl="1" indent="-379413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Access to internet/digital platforms</a:t>
            </a: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249362" y="1082248"/>
            <a:ext cx="5599045" cy="506614"/>
          </a:xfrm>
        </p:spPr>
        <p:txBody>
          <a:bodyPr/>
          <a:lstStyle/>
          <a:p>
            <a:r>
              <a:rPr lang="en-US" b="1" dirty="0"/>
              <a:t>Secondary Data Analysis Objectives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AA50AB-88AB-4849-A573-0068AB9FA8B7}"/>
              </a:ext>
            </a:extLst>
          </p:cNvPr>
          <p:cNvSpPr txBox="1"/>
          <p:nvPr/>
        </p:nvSpPr>
        <p:spPr>
          <a:xfrm>
            <a:off x="1249363" y="1725497"/>
            <a:ext cx="10438139" cy="12480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80990" lvl="0" indent="-380990" defTabSz="914377">
              <a:lnSpc>
                <a:spcPct val="110000"/>
              </a:lnSpc>
              <a:spcAft>
                <a:spcPts val="300"/>
              </a:spcAft>
              <a:buFont typeface="Webdings" panose="05030102010509060703" pitchFamily="18" charset="2"/>
              <a:buChar char="4"/>
            </a:pPr>
            <a:r>
              <a:rPr lang="en-US" b="1" dirty="0">
                <a:solidFill>
                  <a:srgbClr val="000000"/>
                </a:solidFill>
              </a:rPr>
              <a:t>Update social determinants of health data and key health indicators</a:t>
            </a:r>
          </a:p>
          <a:p>
            <a:pPr marL="914400" lvl="1" indent="-379413" defTabSz="914377">
              <a:lnSpc>
                <a:spcPct val="110000"/>
              </a:lnSpc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Access to care</a:t>
            </a:r>
          </a:p>
          <a:p>
            <a:pPr marL="914400" lvl="1" indent="-379413" defTabSz="914377">
              <a:lnSpc>
                <a:spcPct val="110000"/>
              </a:lnSpc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Chronic disease trends and health behaviors</a:t>
            </a:r>
          </a:p>
          <a:p>
            <a:pPr marL="914400" lvl="1" indent="-379413" defTabSz="914377">
              <a:lnSpc>
                <a:spcPct val="110000"/>
              </a:lnSpc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Mental health &amp; Substance use disorder (SUD)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419369-D4AD-42FE-927D-D10ED9DB0E57}"/>
              </a:ext>
            </a:extLst>
          </p:cNvPr>
          <p:cNvSpPr txBox="1"/>
          <p:nvPr/>
        </p:nvSpPr>
        <p:spPr>
          <a:xfrm>
            <a:off x="1249362" y="3110166"/>
            <a:ext cx="10438140" cy="1502463"/>
          </a:xfrm>
          <a:prstGeom prst="rect">
            <a:avLst/>
          </a:prstGeom>
          <a:solidFill>
            <a:srgbClr val="D5F074"/>
          </a:solidFill>
        </p:spPr>
        <p:txBody>
          <a:bodyPr wrap="square" rtlCol="0">
            <a:spAutoFit/>
          </a:bodyPr>
          <a:lstStyle/>
          <a:p>
            <a:pPr marL="380990" indent="-380990" defTabSz="91437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ebdings" panose="05030102010509060703" pitchFamily="18" charset="2"/>
              <a:buChar char="4"/>
            </a:pPr>
            <a:r>
              <a:rPr lang="en-US" b="1" dirty="0">
                <a:solidFill>
                  <a:srgbClr val="000000"/>
                </a:solidFill>
              </a:rPr>
              <a:t>Focus on vulnerable or high-risk populations and previously identified needs</a:t>
            </a:r>
          </a:p>
          <a:p>
            <a:pPr marL="914400" lvl="1" indent="-379413" defTabSz="914377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Home and community services for aging populations</a:t>
            </a:r>
          </a:p>
          <a:p>
            <a:pPr marL="914400" lvl="1" indent="-379413" defTabSz="914377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Youth behavioral health risks and trends</a:t>
            </a:r>
          </a:p>
          <a:p>
            <a:pPr marL="914400" lvl="1" indent="-379413" defTabSz="914377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Individuals with SUD: access to care, stigma, housing</a:t>
            </a:r>
          </a:p>
          <a:p>
            <a:pPr marL="914400" lvl="1" indent="-379413" defTabSz="914377">
              <a:lnSpc>
                <a:spcPct val="110000"/>
              </a:lnSpc>
              <a:spcBef>
                <a:spcPts val="0"/>
              </a:spcBef>
              <a:buClr>
                <a:srgbClr val="319B42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Roboto Light" panose="02000000000000000000" pitchFamily="2" charset="0"/>
              </a:rPr>
              <a:t>Food security, housing, socio-economic needs, rural health needs</a:t>
            </a:r>
          </a:p>
        </p:txBody>
      </p:sp>
    </p:spTree>
    <p:extLst>
      <p:ext uri="{BB962C8B-B14F-4D97-AF65-F5344CB8AC3E}">
        <p14:creationId xmlns:p14="http://schemas.microsoft.com/office/powerpoint/2010/main" val="65867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480800" y="6296490"/>
            <a:ext cx="71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86324" y="514691"/>
            <a:ext cx="4588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Park Access within Half-Mile, 2015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35" y="794302"/>
            <a:ext cx="5026364" cy="2834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1385" y="518249"/>
            <a:ext cx="45795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Adult Obesity, 2017</a:t>
            </a:r>
          </a:p>
        </p:txBody>
      </p:sp>
      <p:sp>
        <p:nvSpPr>
          <p:cNvPr id="10" name="Title 2"/>
          <p:cNvSpPr>
            <a:spLocks noGrp="1"/>
          </p:cNvSpPr>
          <p:nvPr>
            <p:ph type="ctrTitle"/>
          </p:nvPr>
        </p:nvSpPr>
        <p:spPr>
          <a:xfrm>
            <a:off x="72450" y="57155"/>
            <a:ext cx="6070425" cy="50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Health &amp; Social Disparities Reporting Sample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627" y="4009873"/>
            <a:ext cx="5393863" cy="283464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286323" y="3892405"/>
            <a:ext cx="45881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Median Household Income, 2014-2018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/>
          <a:srcRect l="9599" t="18931"/>
          <a:stretch/>
        </p:blipFill>
        <p:spPr>
          <a:xfrm>
            <a:off x="6484031" y="5256703"/>
            <a:ext cx="1604585" cy="155448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4473" y="995443"/>
            <a:ext cx="2614827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Northumberland: 39.1%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Centre: 24.1%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2710048" y="1538260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27400" y="1620474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3890" y="850074"/>
            <a:ext cx="5380600" cy="283464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886465" y="1151936"/>
            <a:ext cx="2373735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Northumberland: 16%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Centre: 38%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9119526" y="1759756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211247" y="1779012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903070" y="4295523"/>
            <a:ext cx="2773423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Northumberland: $47,000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Centre: $58,000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9136131" y="4903343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435" y="4009873"/>
            <a:ext cx="5026364" cy="2834640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>
            <a:off x="8227852" y="4922599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96207" y="4151391"/>
            <a:ext cx="2592236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Northumberland: 10.3%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Centre: 8.0%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2729268" y="4759211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820989" y="4778467"/>
            <a:ext cx="756791" cy="478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0852" y="1941127"/>
            <a:ext cx="1371600" cy="1554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5" name="Picture 44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60" y="2170085"/>
            <a:ext cx="1371600" cy="155448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14435" y="3770460"/>
            <a:ext cx="46125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Adult Diabetes, 2017</a:t>
            </a:r>
          </a:p>
        </p:txBody>
      </p:sp>
      <p:pic>
        <p:nvPicPr>
          <p:cNvPr id="47" name="Picture 46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52" y="5256703"/>
            <a:ext cx="1371600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ctrTitle"/>
          </p:nvPr>
        </p:nvSpPr>
        <p:spPr>
          <a:xfrm>
            <a:off x="70379" y="82885"/>
            <a:ext cx="6474800" cy="50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Health &amp; Social Disparities Reporting Sample</a:t>
            </a:r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44379" y="1825180"/>
            <a:ext cx="6400800" cy="38404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4379" y="1192813"/>
            <a:ext cx="58876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Mental Disorders Hospitalizations per 10,000 Residents, 2018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869451"/>
              </p:ext>
            </p:extLst>
          </p:nvPr>
        </p:nvGraphicFramePr>
        <p:xfrm>
          <a:off x="6829523" y="1900699"/>
          <a:ext cx="5076927" cy="4178847"/>
        </p:xfrm>
        <a:graphic>
          <a:graphicData uri="http://schemas.openxmlformats.org/drawingml/2006/table">
            <a:tbl>
              <a:tblPr firstRow="1" firstCol="1" bandRow="1"/>
              <a:tblGrid>
                <a:gridCol w="2968994">
                  <a:extLst>
                    <a:ext uri="{9D8B030D-6E8A-4147-A177-3AD203B41FA5}">
                      <a16:colId xmlns:a16="http://schemas.microsoft.com/office/drawing/2014/main" val="2306830234"/>
                    </a:ext>
                  </a:extLst>
                </a:gridCol>
                <a:gridCol w="2107933">
                  <a:extLst>
                    <a:ext uri="{9D8B030D-6E8A-4147-A177-3AD203B41FA5}">
                      <a16:colId xmlns:a16="http://schemas.microsoft.com/office/drawing/2014/main" val="1142664734"/>
                    </a:ext>
                  </a:extLst>
                </a:gridCol>
              </a:tblGrid>
              <a:tr h="3085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B7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Pennsylvania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B7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546845"/>
                  </a:ext>
                </a:extLst>
              </a:tr>
              <a:tr h="23261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Poverty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478565"/>
                  </a:ext>
                </a:extLst>
              </a:tr>
              <a:tr h="2835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Areas of high poverty (&gt;25% of population)  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163.3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2038"/>
                  </a:ext>
                </a:extLst>
              </a:tr>
              <a:tr h="2835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Areas of low poverty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(≤5% of population)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53.0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351926"/>
                  </a:ext>
                </a:extLst>
              </a:tr>
              <a:tr h="23261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Education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303269"/>
                  </a:ext>
                </a:extLst>
              </a:tr>
              <a:tr h="2819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Areas of low education (≤10% with a bachelor’s)  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159.4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403970"/>
                  </a:ext>
                </a:extLst>
              </a:tr>
              <a:tr h="2819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Areas of higher education (≥40% with a bachelor’s)  </a:t>
                      </a:r>
                      <a:endParaRPr lang="en-US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58.4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984584"/>
                  </a:ext>
                </a:extLst>
              </a:tr>
              <a:tr h="23261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Race/Ethnicity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512711"/>
                  </a:ext>
                </a:extLst>
              </a:tr>
              <a:tr h="2819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Black, Non-Hispanic</a:t>
                      </a:r>
                      <a:endParaRPr lang="en-US" sz="18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154.0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55160"/>
                  </a:ext>
                </a:extLst>
              </a:tr>
              <a:tr h="2819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White, Non-Hispanic</a:t>
                      </a:r>
                      <a:endParaRPr lang="en-US" sz="18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81.7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872335"/>
                  </a:ext>
                </a:extLst>
              </a:tr>
              <a:tr h="2819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Hispanic/Latinx</a:t>
                      </a:r>
                      <a:endParaRPr lang="en-US" sz="18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67.9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332975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29522" y="1192813"/>
            <a:ext cx="50769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Mental Disorders Hospitalizations per 10,000 by Socioeconomic Factors, 2018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5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862" y="514951"/>
            <a:ext cx="8537138" cy="6266046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76592" y="1543150"/>
            <a:ext cx="4516120" cy="1652437"/>
          </a:xfrm>
          <a:prstGeom prst="rect">
            <a:avLst/>
          </a:prstGeom>
          <a:solidFill>
            <a:srgbClr val="E0525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CHNA service counties with a higher proportion of Black and/or Latinx residents generally have a higher COVID-19 case rate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itle 2"/>
          <p:cNvSpPr>
            <a:spLocks noGrp="1"/>
          </p:cNvSpPr>
          <p:nvPr>
            <p:ph type="ctrTitle"/>
          </p:nvPr>
        </p:nvSpPr>
        <p:spPr>
          <a:xfrm>
            <a:off x="120622" y="775051"/>
            <a:ext cx="5598900" cy="50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Health &amp; Social Disparities Reporting Sample</a:t>
            </a:r>
          </a:p>
        </p:txBody>
      </p:sp>
    </p:spTree>
    <p:extLst>
      <p:ext uri="{BB962C8B-B14F-4D97-AF65-F5344CB8AC3E}">
        <p14:creationId xmlns:p14="http://schemas.microsoft.com/office/powerpoint/2010/main" val="5943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8693" b="32539"/>
          <a:stretch/>
        </p:blipFill>
        <p:spPr>
          <a:xfrm>
            <a:off x="545114" y="355600"/>
            <a:ext cx="10200484" cy="6502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5054600"/>
            <a:ext cx="2642507" cy="14586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50" y="5432147"/>
            <a:ext cx="2844800" cy="874905"/>
          </a:xfrm>
          <a:prstGeom prst="rect">
            <a:avLst/>
          </a:prstGeom>
        </p:spPr>
      </p:pic>
      <p:sp>
        <p:nvSpPr>
          <p:cNvPr id="9" name="Content Placeholder 3"/>
          <p:cNvSpPr txBox="1">
            <a:spLocks/>
          </p:cNvSpPr>
          <p:nvPr/>
        </p:nvSpPr>
        <p:spPr>
          <a:xfrm>
            <a:off x="0" y="289611"/>
            <a:ext cx="3551720" cy="757033"/>
          </a:xfrm>
          <a:prstGeom prst="rect">
            <a:avLst/>
          </a:prstGeom>
        </p:spPr>
        <p:txBody>
          <a:bodyPr/>
          <a:lstStyle>
            <a:lvl1pPr marL="304792" indent="-304792" algn="l" defTabSz="1219170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C2239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Community Engagement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6550E0D-5DC1-4D7D-A24C-75081A90997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039" y="773722"/>
            <a:ext cx="2994745" cy="12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1249364" y="1626672"/>
            <a:ext cx="10256836" cy="4851130"/>
          </a:xfrm>
        </p:spPr>
        <p:txBody>
          <a:bodyPr>
            <a:normAutofit fontScale="85000" lnSpcReduction="10000"/>
          </a:bodyPr>
          <a:lstStyle/>
          <a:p>
            <a:pPr marL="380990" indent="-380990" fontAlgn="base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u="sng" dirty="0"/>
              <a:t>Format</a:t>
            </a:r>
            <a:r>
              <a:rPr lang="en-US" dirty="0"/>
              <a:t>: Online tool to capture quantitative and qualitative feedback</a:t>
            </a:r>
          </a:p>
          <a:p>
            <a:pPr marL="380990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u="sng" dirty="0"/>
              <a:t>Objective</a:t>
            </a:r>
            <a:r>
              <a:rPr lang="en-US" dirty="0"/>
              <a:t>: Enrich secondary data research and drive collaborative solutions</a:t>
            </a:r>
          </a:p>
          <a:p>
            <a:pPr marL="782619" lvl="2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sz="1800" dirty="0"/>
              <a:t>Identify emerging trends or “top of mind” concerns</a:t>
            </a:r>
          </a:p>
          <a:p>
            <a:pPr marL="782619" lvl="2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sz="1800" dirty="0"/>
              <a:t>Inform community engagement, current pandemic, lessons learned since FY2019 CHNA</a:t>
            </a:r>
          </a:p>
          <a:p>
            <a:pPr marL="380990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u="sng" dirty="0"/>
              <a:t>Focus</a:t>
            </a:r>
            <a:r>
              <a:rPr lang="en-US" dirty="0"/>
              <a:t>: Inclusivity and gathering of diverse community perspectives across the regions</a:t>
            </a:r>
          </a:p>
          <a:p>
            <a:pPr marL="782619" lvl="2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sz="1800" dirty="0"/>
              <a:t>Broad participation, shareable survey link</a:t>
            </a:r>
          </a:p>
          <a:p>
            <a:pPr marL="782619" lvl="2" indent="-380990" fontAlgn="base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  <a:tabLst>
                <a:tab pos="274320" algn="l"/>
              </a:tabLst>
            </a:pPr>
            <a:r>
              <a:rPr lang="en-US" sz="1800" dirty="0"/>
              <a:t>Results to be included in final reports</a:t>
            </a:r>
          </a:p>
          <a:p>
            <a:pPr marL="380990" lvl="0" indent="-38099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Clr>
                <a:schemeClr val="accent2"/>
              </a:buClr>
              <a:buFont typeface="Webdings" panose="05030102010509060703" pitchFamily="18" charset="2"/>
              <a:buChar char="4"/>
            </a:pPr>
            <a:r>
              <a:rPr lang="en-US" b="1" u="sng" dirty="0"/>
              <a:t>Launch Date: First week of September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249364" y="1148933"/>
            <a:ext cx="5599045" cy="506614"/>
          </a:xfrm>
        </p:spPr>
        <p:txBody>
          <a:bodyPr/>
          <a:lstStyle/>
          <a:p>
            <a:r>
              <a:rPr lang="en-US" b="1" dirty="0"/>
              <a:t>Key Informant Survey</a:t>
            </a:r>
          </a:p>
        </p:txBody>
      </p:sp>
      <p:pic>
        <p:nvPicPr>
          <p:cNvPr id="1026" name="Picture 2" descr="How Does Public Health Use Big Data?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45" y="4523873"/>
            <a:ext cx="4311568" cy="225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35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type="body" sz="quarter" idx="12"/>
          </p:nvPr>
        </p:nvSpPr>
        <p:spPr>
          <a:xfrm>
            <a:off x="4533498" y="510139"/>
            <a:ext cx="7449955" cy="6208294"/>
          </a:xfrm>
        </p:spPr>
        <p:txBody>
          <a:bodyPr>
            <a:normAutofit/>
          </a:bodyPr>
          <a:lstStyle/>
          <a:p>
            <a:pPr defTabSz="914377">
              <a:spcBef>
                <a:spcPts val="600"/>
              </a:spcBef>
              <a:spcAft>
                <a:spcPts val="2400"/>
              </a:spcAft>
              <a:buClr>
                <a:srgbClr val="C9EC51"/>
              </a:buClr>
            </a:pPr>
            <a:r>
              <a:rPr lang="en-US" sz="3000" b="1" spc="0" dirty="0" smtClean="0">
                <a:solidFill>
                  <a:srgbClr val="0093D5"/>
                </a:solidFill>
                <a:latin typeface="Georgia" pitchFamily="18"/>
              </a:rPr>
              <a:t>How is your organization engaging the community in light of COVID-19?</a:t>
            </a:r>
            <a:endParaRPr lang="en-US" sz="3000" b="1" spc="0" dirty="0">
              <a:solidFill>
                <a:srgbClr val="0093D5"/>
              </a:solidFill>
              <a:latin typeface="Georgia" pitchFamily="18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Telecommunications, virtual meetings and events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Improved care coordination and planning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Focus on food insecure families and youth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Outdoor community health programming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Established protocols and practices to create and maintain comfortable, healthy environments for programming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Positioned as communication channels for helpful, reliable information for clients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Providing community and economic development programming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800" spc="0" dirty="0" smtClean="0">
                <a:latin typeface="Arial" pitchFamily="34"/>
                <a:cs typeface="Arial" pitchFamily="34"/>
              </a:rPr>
              <a:t>Initiated a Blue Zone project (Lackawanna Valley) for targeted, collective health impact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 smtClean="0">
              <a:latin typeface="Arial" pitchFamily="34"/>
              <a:cs typeface="Arial" pitchFamily="34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 smtClean="0">
              <a:latin typeface="Arial" pitchFamily="34"/>
              <a:cs typeface="Arial" pitchFamily="34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endParaRPr lang="en-US" spc="0" dirty="0">
              <a:latin typeface="Arial" pitchFamily="34"/>
              <a:cs typeface="Arial" pitchFamily="34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83" y="980952"/>
            <a:ext cx="812799" cy="1368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6670" y="2483019"/>
            <a:ext cx="3095427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Discussion Topic </a:t>
            </a:r>
            <a:r>
              <a:rPr kumimoji="0" lang="en-US" sz="5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#2</a:t>
            </a:r>
            <a:endParaRPr kumimoji="0" lang="en-US" sz="533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47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C304FC-797B-402A-AAE8-EAE3A3EBA7C0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78477" y="854907"/>
            <a:ext cx="6827541" cy="917335"/>
          </a:xfrm>
        </p:spPr>
        <p:txBody>
          <a:bodyPr/>
          <a:lstStyle/>
          <a:p>
            <a:r>
              <a:rPr lang="en-US" dirty="0"/>
              <a:t>Questions 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403FE8-3E9A-4924-ABB7-AEC09910EE4B}"/>
              </a:ext>
            </a:extLst>
          </p:cNvPr>
          <p:cNvSpPr/>
          <p:nvPr/>
        </p:nvSpPr>
        <p:spPr>
          <a:xfrm>
            <a:off x="5757817" y="2375808"/>
            <a:ext cx="563727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lvl="0" indent="-380990" defTabSz="914377">
              <a:spcBef>
                <a:spcPts val="2400"/>
              </a:spcBef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</a:rPr>
              <a:t>Allison Clark, Community Benefit Coordinator</a:t>
            </a:r>
          </a:p>
          <a:p>
            <a:pPr marL="838190" lvl="1" indent="-380990" defTabSz="914377"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aclark1@geisinger.edu</a:t>
            </a:r>
            <a:endParaRPr lang="en-US" sz="2000" dirty="0">
              <a:solidFill>
                <a:schemeClr val="bg1"/>
              </a:solidFill>
            </a:endParaRPr>
          </a:p>
          <a:p>
            <a:pPr marL="838190" lvl="1" indent="-380990" defTabSz="914377"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</a:rPr>
              <a:t>570 214 2304</a:t>
            </a:r>
          </a:p>
          <a:p>
            <a:pPr marL="380990" indent="-380990" defTabSz="914377">
              <a:spcBef>
                <a:spcPts val="1200"/>
              </a:spcBef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</a:rPr>
              <a:t>Catherine Birdsey, Consulting Manager</a:t>
            </a:r>
          </a:p>
          <a:p>
            <a:pPr marL="838190" lvl="1" indent="-380990" defTabSz="914377"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catherine.birdsey@bakertilly.com</a:t>
            </a:r>
            <a:endParaRPr lang="en-US" sz="2000" dirty="0">
              <a:solidFill>
                <a:schemeClr val="bg1"/>
              </a:solidFill>
            </a:endParaRPr>
          </a:p>
          <a:p>
            <a:pPr marL="838190" lvl="1" indent="-380990" defTabSz="914377">
              <a:buClr>
                <a:srgbClr val="C9EC51"/>
              </a:buClr>
              <a:buFont typeface="Webdings" panose="05030102010509060703" pitchFamily="18" charset="2"/>
              <a:buChar char="4"/>
            </a:pPr>
            <a:r>
              <a:rPr lang="en-US" sz="2000" dirty="0">
                <a:solidFill>
                  <a:schemeClr val="bg1"/>
                </a:solidFill>
              </a:rPr>
              <a:t>610 927 9043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C1672C-0E83-4846-88E6-327665E3A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0862" y="5264119"/>
            <a:ext cx="1959796" cy="10792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C6B5DC-C685-43D2-8CC0-A7DCC71F7F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1630" y="5574758"/>
            <a:ext cx="2038583" cy="62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2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en-US" b="1" dirty="0"/>
              <a:t>Today’s Discussion Items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EB5C72-A085-4100-A86A-6E9382846FE9}"/>
              </a:ext>
            </a:extLst>
          </p:cNvPr>
          <p:cNvSpPr/>
          <p:nvPr/>
        </p:nvSpPr>
        <p:spPr>
          <a:xfrm>
            <a:off x="5359121" y="2074783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0990" indent="-380990">
              <a:spcBef>
                <a:spcPts val="2400"/>
              </a:spcBef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2800" dirty="0"/>
              <a:t>Introductions and welcome</a:t>
            </a:r>
          </a:p>
          <a:p>
            <a:pPr marL="380990" indent="-380990">
              <a:spcBef>
                <a:spcPts val="2400"/>
              </a:spcBef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2800" dirty="0"/>
              <a:t>CHNA approach and methodology</a:t>
            </a:r>
          </a:p>
          <a:p>
            <a:pPr marL="380990" indent="-380990">
              <a:spcBef>
                <a:spcPts val="2400"/>
              </a:spcBef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2800" dirty="0"/>
              <a:t>Data collection and reporting</a:t>
            </a:r>
          </a:p>
          <a:p>
            <a:pPr marL="380990" indent="-380990">
              <a:spcBef>
                <a:spcPts val="2400"/>
              </a:spcBef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2800" dirty="0"/>
              <a:t>Community engagement</a:t>
            </a:r>
          </a:p>
          <a:p>
            <a:pPr marL="380990" indent="-380990">
              <a:spcBef>
                <a:spcPts val="2400"/>
              </a:spcBef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2800" dirty="0"/>
              <a:t>Conclusion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421A2D1-7CEF-448A-9B76-6A6F2635F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18" y="1346479"/>
            <a:ext cx="3382161" cy="22506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88469D1-FB03-417E-9DEE-F56A4B631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98" y="4193250"/>
            <a:ext cx="27432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6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8693" b="32539"/>
          <a:stretch/>
        </p:blipFill>
        <p:spPr>
          <a:xfrm>
            <a:off x="545114" y="355600"/>
            <a:ext cx="10200484" cy="6502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5054600"/>
            <a:ext cx="2642507" cy="14586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50" y="5432147"/>
            <a:ext cx="2844800" cy="874905"/>
          </a:xfrm>
          <a:prstGeom prst="rect">
            <a:avLst/>
          </a:prstGeom>
        </p:spPr>
      </p:pic>
      <p:sp>
        <p:nvSpPr>
          <p:cNvPr id="9" name="Content Placeholder 3"/>
          <p:cNvSpPr txBox="1">
            <a:spLocks/>
          </p:cNvSpPr>
          <p:nvPr/>
        </p:nvSpPr>
        <p:spPr>
          <a:xfrm>
            <a:off x="0" y="289611"/>
            <a:ext cx="3551720" cy="757033"/>
          </a:xfrm>
          <a:prstGeom prst="rect">
            <a:avLst/>
          </a:prstGeom>
        </p:spPr>
        <p:txBody>
          <a:bodyPr/>
          <a:lstStyle>
            <a:lvl1pPr marL="304792" indent="-304792" algn="l" defTabSz="1219170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C2239"/>
                </a:solidFill>
                <a:effectLst/>
                <a:uLnTx/>
                <a:uFillTx/>
                <a:latin typeface="Georgia" panose="02040502050405020303" pitchFamily="18" charset="0"/>
                <a:ea typeface="Roboto" panose="02000000000000000000" pitchFamily="2" charset="0"/>
              </a:rPr>
              <a:t>CHNA Partners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60C05332-C221-47C2-AFE4-04D469688B5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608" y="668127"/>
            <a:ext cx="3189392" cy="128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9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8C574-819F-E149-B77E-B25D317B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5248" y="162282"/>
            <a:ext cx="7879069" cy="1694302"/>
          </a:xfrm>
        </p:spPr>
        <p:txBody>
          <a:bodyPr>
            <a:normAutofit/>
          </a:bodyPr>
          <a:lstStyle/>
          <a:p>
            <a:r>
              <a:rPr lang="en-US" sz="3200" dirty="0"/>
              <a:t>Geisinger: Integrated Health System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8FE39FF4-E03C-FC4C-AF0B-3A518B02FA14}"/>
              </a:ext>
            </a:extLst>
          </p:cNvPr>
          <p:cNvSpPr txBox="1">
            <a:spLocks/>
          </p:cNvSpPr>
          <p:nvPr/>
        </p:nvSpPr>
        <p:spPr>
          <a:xfrm>
            <a:off x="4406574" y="3247847"/>
            <a:ext cx="7557744" cy="4445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rgbClr val="1CB7B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CB7B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provide quality, affordable health insurance</a:t>
            </a:r>
          </a:p>
        </p:txBody>
      </p:sp>
      <p:sp>
        <p:nvSpPr>
          <p:cNvPr id="16" name="Content Placeholder 16">
            <a:extLst>
              <a:ext uri="{FF2B5EF4-FFF2-40B4-BE49-F238E27FC236}">
                <a16:creationId xmlns:a16="http://schemas.microsoft.com/office/drawing/2014/main" id="{510AFC96-6A4F-0A4E-984D-343D54B8F5ED}"/>
              </a:ext>
            </a:extLst>
          </p:cNvPr>
          <p:cNvSpPr txBox="1">
            <a:spLocks/>
          </p:cNvSpPr>
          <p:nvPr/>
        </p:nvSpPr>
        <p:spPr>
          <a:xfrm>
            <a:off x="4455145" y="3652180"/>
            <a:ext cx="6936296" cy="779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accent6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552,000 members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56,000 contracted providers/facilities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61D54CB8-81AA-1946-8F55-77A63D37B9ED}"/>
              </a:ext>
            </a:extLst>
          </p:cNvPr>
          <p:cNvSpPr txBox="1">
            <a:spLocks/>
          </p:cNvSpPr>
          <p:nvPr/>
        </p:nvSpPr>
        <p:spPr>
          <a:xfrm>
            <a:off x="4455145" y="4536641"/>
            <a:ext cx="6015383" cy="517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rgbClr val="1CB7B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CB7B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teach, research and innovate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1A6BD952-041F-A64A-B3D5-4DCDDD99D894}"/>
              </a:ext>
            </a:extLst>
          </p:cNvPr>
          <p:cNvSpPr txBox="1">
            <a:spLocks/>
          </p:cNvSpPr>
          <p:nvPr/>
        </p:nvSpPr>
        <p:spPr>
          <a:xfrm>
            <a:off x="4455144" y="5004201"/>
            <a:ext cx="8008525" cy="1485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accent6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526 MD and MBS students at Geisinger Commonwealth School of Medicine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2,300 nursing students 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635 physician residents and fellows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1,000+ active research projects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3029428E-0D22-4B41-98CA-E648AEF78598}"/>
              </a:ext>
            </a:extLst>
          </p:cNvPr>
          <p:cNvSpPr txBox="1">
            <a:spLocks/>
          </p:cNvSpPr>
          <p:nvPr/>
        </p:nvSpPr>
        <p:spPr>
          <a:xfrm>
            <a:off x="4406574" y="1577999"/>
            <a:ext cx="5497589" cy="581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rgbClr val="1CB7B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CB7B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care for patients</a:t>
            </a:r>
          </a:p>
        </p:txBody>
      </p:sp>
      <p:sp>
        <p:nvSpPr>
          <p:cNvPr id="21" name="Content Placeholder 16">
            <a:extLst>
              <a:ext uri="{FF2B5EF4-FFF2-40B4-BE49-F238E27FC236}">
                <a16:creationId xmlns:a16="http://schemas.microsoft.com/office/drawing/2014/main" id="{E0B7407B-213A-D640-87BF-482DADB22505}"/>
              </a:ext>
            </a:extLst>
          </p:cNvPr>
          <p:cNvSpPr txBox="1">
            <a:spLocks/>
          </p:cNvSpPr>
          <p:nvPr/>
        </p:nvSpPr>
        <p:spPr>
          <a:xfrm>
            <a:off x="4455145" y="2016377"/>
            <a:ext cx="6936296" cy="1206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accent6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hospital campuses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261 clinic sites</a:t>
            </a:r>
          </a:p>
          <a:p>
            <a:pPr marL="231775" marR="0" lvl="0" indent="-2317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3,200 employed providers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2545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68719DD-DEAE-A446-A19E-95C7278A43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59"/>
          <a:stretch/>
        </p:blipFill>
        <p:spPr>
          <a:xfrm>
            <a:off x="0" y="0"/>
            <a:ext cx="3657600" cy="6858000"/>
          </a:xfrm>
        </p:spPr>
      </p:pic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72EE385A-8BEE-D442-A34F-5739B9C9A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0443" y="6305183"/>
            <a:ext cx="30861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F45662-B160-ED44-B3FC-960023CDBB23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254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52545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7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88723" y="2522674"/>
            <a:ext cx="10603277" cy="4335327"/>
          </a:xfrm>
          <a:prstGeom prst="rect">
            <a:avLst/>
          </a:prstGeom>
          <a:solidFill>
            <a:srgbClr val="015B98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15B9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63" y="178683"/>
            <a:ext cx="3454400" cy="19067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88000" y="977439"/>
            <a:ext cx="6604000" cy="1077026"/>
          </a:xfrm>
          <a:prstGeom prst="rect">
            <a:avLst/>
          </a:prstGeom>
          <a:solidFill>
            <a:srgbClr val="00673F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Advancing </a:t>
            </a:r>
            <a:r>
              <a:rPr kumimoji="0" lang="en-US" sz="21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health, life quality and independence of individuals with disabilities, life-changing injuries, chronic and age-associated illnesses.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1" y="2908629"/>
            <a:ext cx="5791200" cy="378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Skilled Nursing &amp; </a:t>
            </a: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Rehab Centers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Transitional Care </a:t>
            </a: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Home Health &amp; In-Home Services </a:t>
            </a: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Palliative Care &amp; Hospice</a:t>
            </a: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Personal </a:t>
            </a: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Care</a:t>
            </a: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Behavioral Health Services</a:t>
            </a: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Programs for I/DD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304792" marR="0" lvl="0" indent="-304792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Community Services – Vocational Services, DePaul School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5377" y="2935522"/>
            <a:ext cx="4608875" cy="245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Rehabilitation Hospitals &amp; Clinics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304792" marR="0" lvl="0" indent="-304792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Allied Services Rehabilitation Hospital, Scranton, Lackawanna County</a:t>
            </a:r>
          </a:p>
          <a:p>
            <a:pPr marL="304792" marR="0" lvl="0" indent="-304792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Heinz Rehabilitation Hospital,        Wilkes-Barre </a:t>
            </a: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Township, </a:t>
            </a: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Luzerne County</a:t>
            </a:r>
          </a:p>
          <a:p>
            <a:pPr marL="304792" marR="0" lvl="0" indent="-304792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673F"/>
              </a:buClr>
              <a:buSzTx/>
              <a:buFont typeface="Arial" panose="020B0604020202020204" pitchFamily="34" charset="0"/>
              <a:buChar char="&gt;"/>
              <a:tabLst/>
              <a:defRPr/>
            </a:pP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Outpatient </a:t>
            </a: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clinics in northeastern </a:t>
            </a:r>
            <a:r>
              <a:rPr kumimoji="0" lang="en-US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88723" y="2491335"/>
            <a:ext cx="10603277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5B98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Continuum of Post-Acute Care: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88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0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515144"/>
            <a:ext cx="4165600" cy="1281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2782" y="2311400"/>
            <a:ext cx="711909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sz="3200" dirty="0">
                <a:solidFill>
                  <a:srgbClr val="343434"/>
                </a:solidFill>
                <a:latin typeface="proxima-nova"/>
              </a:rPr>
              <a:t>We are dedicated to preserving and improving the health of those in our community and offer a comprehensive range of free and reduced-cost programs that help assess current health and provide education to support healthy lifestyle changes.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098" y="0"/>
            <a:ext cx="4564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1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3291591-4CF0-4363-8061-641EC87CB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CHNA Planning Team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9054" y="3872957"/>
            <a:ext cx="36878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Rachel Manotti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Vice President, Strategy &amp; Market Advancement</a:t>
            </a:r>
          </a:p>
          <a:p>
            <a:pPr defTabSz="1219170"/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/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Allison Clark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Community Benefit Coordinator</a:t>
            </a:r>
          </a:p>
          <a:p>
            <a:pPr defTabSz="1219170"/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  <a:p>
            <a:pPr defTabSz="1219170"/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John Grabusky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Senior Director, Community Relations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28049" y="3872957"/>
            <a:ext cx="3338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Barbara Norton</a:t>
            </a:r>
          </a:p>
          <a:p>
            <a:pPr defTabSz="1219170" fontAlgn="base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Director, Corporate &amp; Foundation Relations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7943" y="3872957"/>
            <a:ext cx="3726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Sheila Packer</a:t>
            </a:r>
          </a:p>
          <a:p>
            <a:pPr defTabSz="1219170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Community Health and Wellness Director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82" y="2503182"/>
            <a:ext cx="2468516" cy="7591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35" y="2248600"/>
            <a:ext cx="2297818" cy="1268344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8AC86C7-D776-4566-B1BA-7C429A82AB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54" y="2525735"/>
            <a:ext cx="2665553" cy="107503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135511-588A-4C08-AC35-910635A66F9B}"/>
              </a:ext>
            </a:extLst>
          </p:cNvPr>
          <p:cNvSpPr txBox="1"/>
          <p:nvPr/>
        </p:nvSpPr>
        <p:spPr>
          <a:xfrm>
            <a:off x="556817" y="1450145"/>
            <a:ext cx="7751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A collaboration for creating and sustaining healthy communities in Pennsylvania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2535" y="5059967"/>
            <a:ext cx="329430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2400" b="1" dirty="0">
                <a:solidFill>
                  <a:srgbClr val="0093D5"/>
                </a:solidFill>
                <a:latin typeface="Georgia" pitchFamily="18"/>
              </a:rPr>
              <a:t>Consulting Team</a:t>
            </a:r>
            <a:endParaRPr lang="en-US" sz="2400" b="1" dirty="0">
              <a:solidFill>
                <a:srgbClr val="0093D5"/>
              </a:solidFill>
              <a:latin typeface="Georgia" pitchFamily="18"/>
            </a:endParaRPr>
          </a:p>
          <a:p>
            <a:pPr defTabSz="1219170">
              <a:spcBef>
                <a:spcPts val="600"/>
              </a:spcBef>
            </a:pPr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Catherine Birdsey</a:t>
            </a:r>
            <a:r>
              <a:rPr lang="en-US" sz="1600" dirty="0" smtClean="0">
                <a:solidFill>
                  <a:prstClr val="black"/>
                </a:solidFill>
              </a:rPr>
              <a:t>, Baker Tilly</a:t>
            </a:r>
          </a:p>
          <a:p>
            <a:pPr defTabSz="1219170">
              <a:spcBef>
                <a:spcPts val="600"/>
              </a:spcBef>
            </a:pPr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Colleen Milligan</a:t>
            </a:r>
            <a:r>
              <a:rPr lang="en-US" sz="1600" dirty="0" smtClean="0">
                <a:solidFill>
                  <a:prstClr val="black"/>
                </a:solidFill>
                <a:latin typeface="Calibri" panose="020F0502020204030204"/>
              </a:rPr>
              <a:t>, Community Research Consulting</a:t>
            </a:r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2291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CHNA Objectives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4294967295"/>
          </p:nvPr>
        </p:nvSpPr>
        <p:spPr>
          <a:xfrm>
            <a:off x="3958293" y="1523642"/>
            <a:ext cx="7607780" cy="3810716"/>
          </a:xfrm>
        </p:spPr>
        <p:txBody>
          <a:bodyPr>
            <a:noAutofit/>
          </a:bodyPr>
          <a:lstStyle/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Coordinate a regional approach to determine health needs and develop reporting in compliance with IRS requirements and community health best practices</a:t>
            </a:r>
          </a:p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Collaborate with local representatives to ensure a regional strategy that reflects unique community needs</a:t>
            </a:r>
          </a:p>
          <a:p>
            <a:pPr marL="38099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Align research methodologies to inform strategic planning, community engagement, PHM, among others</a:t>
            </a:r>
          </a:p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Provide a focused research approach that builds on findings and priorities determined in the FY2019 CHNA</a:t>
            </a:r>
          </a:p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Update data trends for relevant health and social indicators; portray emerging health disparities / needs</a:t>
            </a:r>
          </a:p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Evaluate outcomes from FY2019-2021 implementation planning to refine strategies</a:t>
            </a:r>
          </a:p>
          <a:p>
            <a:pPr marL="380990" lvl="0" indent="-38099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ebdings" panose="05030102010509060703" pitchFamily="18" charset="2"/>
              <a:buChar char="4"/>
            </a:pPr>
            <a:r>
              <a:rPr lang="en-US" sz="1600" dirty="0"/>
              <a:t>Lay a foundation for future community stakeholder engagement, including CBO partnerships and community benefit following CHNA reporting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17" r="13960"/>
          <a:stretch/>
        </p:blipFill>
        <p:spPr>
          <a:xfrm>
            <a:off x="0" y="0"/>
            <a:ext cx="3907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2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240" y="0"/>
            <a:ext cx="775538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77600" y="808523"/>
            <a:ext cx="731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Wayne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347159" y="1268931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Lackawanna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488906" y="1268931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Wyoming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37033" y="2441609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Luzerne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8364" y="1823987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Lycoming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2221" y="1962486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Clinton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33463" y="3152001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Centre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4773" y="3786473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Mifflin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95426" y="3555476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Snyder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33625" y="3509474"/>
            <a:ext cx="1354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Northumberland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02276" y="4155969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Juniata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8363" y="3091605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Union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79206" y="2814606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Montour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11001" y="2603110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Columbia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17669" y="3720970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Schuylkill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80158" y="4651801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Dauphin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92136" y="5797341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York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63630" y="5379135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Cumberland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68967" y="4684942"/>
            <a:ext cx="106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Perry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1"/>
          </p:nvPr>
        </p:nvSpPr>
        <p:spPr>
          <a:xfrm>
            <a:off x="405415" y="1532567"/>
            <a:ext cx="3881555" cy="5095502"/>
          </a:xfrm>
        </p:spPr>
        <p:txBody>
          <a:bodyPr>
            <a:normAutofit lnSpcReduction="10000"/>
          </a:bodyPr>
          <a:lstStyle/>
          <a:p>
            <a:pPr marL="342900" indent="-342900">
              <a:buAutoNum type="arabicPeriod"/>
            </a:pPr>
            <a:r>
              <a:rPr lang="en-US" sz="1800" b="1" dirty="0">
                <a:latin typeface="Roboto Light" panose="02000000000000000000" pitchFamily="2" charset="0"/>
              </a:rPr>
              <a:t>Central Region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Medical Center     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Shamokin Area Community Hospital                                 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Bloomsburg Hospital 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</a:rPr>
              <a:t>Evangelical Community Hospital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Roboto Light" panose="02000000000000000000" pitchFamily="2" charset="0"/>
              </a:rPr>
              <a:t>North Central Region (new)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Jersey Shore Hospital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Medical Center </a:t>
            </a:r>
            <a:r>
              <a:rPr lang="en-US" dirty="0" err="1">
                <a:latin typeface="Roboto Light" panose="02000000000000000000" pitchFamily="2" charset="0"/>
              </a:rPr>
              <a:t>Muncy</a:t>
            </a:r>
            <a:endParaRPr lang="en-US" dirty="0">
              <a:latin typeface="Roboto Light" panose="02000000000000000000" pitchFamily="2" charset="0"/>
            </a:endParaRPr>
          </a:p>
          <a:p>
            <a:pPr marL="342900" indent="-342900">
              <a:buAutoNum type="arabicPeriod"/>
            </a:pPr>
            <a:r>
              <a:rPr lang="en-US" sz="1800" b="1" dirty="0">
                <a:latin typeface="Roboto Light" panose="02000000000000000000" pitchFamily="2" charset="0"/>
              </a:rPr>
              <a:t>South Central Region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Holy Spirit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Roboto Light" panose="02000000000000000000" pitchFamily="2" charset="0"/>
              </a:rPr>
              <a:t>Northeast Region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Community Medical Center 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Wyoming Valley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South Wilkes-Barre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</a:rPr>
              <a:t>Allied Services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Roboto Light" panose="02000000000000000000" pitchFamily="2" charset="0"/>
              </a:rPr>
              <a:t>Western Region</a:t>
            </a:r>
          </a:p>
          <a:p>
            <a:pPr marL="568325" lvl="1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</a:rPr>
              <a:t>Geisinger</a:t>
            </a:r>
            <a:r>
              <a:rPr lang="en-US" dirty="0">
                <a:latin typeface="Roboto Light" panose="02000000000000000000" pitchFamily="2" charset="0"/>
              </a:rPr>
              <a:t> Lewistown Hospital</a:t>
            </a:r>
          </a:p>
        </p:txBody>
      </p:sp>
      <p:sp>
        <p:nvSpPr>
          <p:cNvPr id="23" name="Title 22"/>
          <p:cNvSpPr>
            <a:spLocks noGrp="1"/>
          </p:cNvSpPr>
          <p:nvPr>
            <p:ph type="ctrTitle"/>
          </p:nvPr>
        </p:nvSpPr>
        <p:spPr>
          <a:xfrm>
            <a:off x="762172" y="929682"/>
            <a:ext cx="3499585" cy="1498271"/>
          </a:xfrm>
        </p:spPr>
        <p:txBody>
          <a:bodyPr>
            <a:normAutofit/>
          </a:bodyPr>
          <a:lstStyle/>
          <a:p>
            <a:r>
              <a:rPr lang="en-US" b="1" dirty="0">
                <a:latin typeface="Roboto Light" panose="02000000000000000000" pitchFamily="2" charset="0"/>
              </a:rPr>
              <a:t>Regional Reporting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63631" y="1754517"/>
            <a:ext cx="400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63138" y="3050370"/>
            <a:ext cx="400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80033" y="4728929"/>
            <a:ext cx="400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68703" y="1678818"/>
            <a:ext cx="400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42463" y="3304442"/>
            <a:ext cx="400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355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HS 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isinger_PPT_Template_2019 (2).odp" id="{2C72087E-9EE4-4198-920A-F4896F30AADC}" vid="{182203C0-E673-4E8C-A4DC-98B175FF213B}"/>
    </a:ext>
  </a:extLst>
</a:theme>
</file>

<file path=ppt/theme/theme2.xml><?xml version="1.0" encoding="utf-8"?>
<a:theme xmlns:a="http://schemas.openxmlformats.org/drawingml/2006/main" name="Office Theme">
  <a:themeElements>
    <a:clrScheme name="Geis Colors 4">
      <a:dk1>
        <a:srgbClr val="FEFFFE"/>
      </a:dk1>
      <a:lt1>
        <a:srgbClr val="0091D0"/>
      </a:lt1>
      <a:dk2>
        <a:srgbClr val="515451"/>
      </a:dk2>
      <a:lt2>
        <a:srgbClr val="1EB5B9"/>
      </a:lt2>
      <a:accent1>
        <a:srgbClr val="0091D1"/>
      </a:accent1>
      <a:accent2>
        <a:srgbClr val="19B7B8"/>
      </a:accent2>
      <a:accent3>
        <a:srgbClr val="DF5150"/>
      </a:accent3>
      <a:accent4>
        <a:srgbClr val="E7A900"/>
      </a:accent4>
      <a:accent5>
        <a:srgbClr val="FFFFFF"/>
      </a:accent5>
      <a:accent6>
        <a:srgbClr val="525452"/>
      </a:accent6>
      <a:hlink>
        <a:srgbClr val="008FCF"/>
      </a:hlink>
      <a:folHlink>
        <a:srgbClr val="E2515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is-0791-PPT_DesignTemplet" id="{BC0DCC3C-F801-1647-AC01-B769CCF20F79}" vid="{0EBD80AA-8E35-764C-8DA3-194A16695784}"/>
    </a:ext>
  </a:extLst>
</a:theme>
</file>

<file path=ppt/theme/theme3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6A85085C4B964AA40F73AD46BDADA4" ma:contentTypeVersion="7" ma:contentTypeDescription="Create a new document." ma:contentTypeScope="" ma:versionID="9c58072ecac99b33e5a82fceae1043d7">
  <xsd:schema xmlns:xsd="http://www.w3.org/2001/XMLSchema" xmlns:xs="http://www.w3.org/2001/XMLSchema" xmlns:p="http://schemas.microsoft.com/office/2006/metadata/properties" xmlns:ns2="07c985b7-e013-43f7-a0ac-1df1ad4f9027" xmlns:ns3="43202938-b06a-41a5-a12b-f7023d295995" targetNamespace="http://schemas.microsoft.com/office/2006/metadata/properties" ma:root="true" ma:fieldsID="f0726c5e4d1aaa187d14bdb0ffda1f9c" ns2:_="" ns3:_="">
    <xsd:import namespace="07c985b7-e013-43f7-a0ac-1df1ad4f9027"/>
    <xsd:import namespace="43202938-b06a-41a5-a12b-f7023d2959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c985b7-e013-43f7-a0ac-1df1ad4f90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202938-b06a-41a5-a12b-f7023d29599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367137-8650-4DFC-B5DE-E89F565D9630}">
  <ds:schemaRefs>
    <ds:schemaRef ds:uri="http://purl.org/dc/elements/1.1/"/>
    <ds:schemaRef ds:uri="http://schemas.microsoft.com/office/2006/metadata/properties"/>
    <ds:schemaRef ds:uri="07c985b7-e013-43f7-a0ac-1df1ad4f9027"/>
    <ds:schemaRef ds:uri="http://purl.org/dc/terms/"/>
    <ds:schemaRef ds:uri="http://schemas.openxmlformats.org/package/2006/metadata/core-properties"/>
    <ds:schemaRef ds:uri="43202938-b06a-41a5-a12b-f7023d295995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91B8D1E-F157-4F16-A244-6A5F537AE3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1B5AC-907E-45C8-AF72-3F442AACDF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c985b7-e013-43f7-a0ac-1df1ad4f9027"/>
    <ds:schemaRef ds:uri="43202938-b06a-41a5-a12b-f7023d2959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GHS Default</Template>
  <TotalTime>3650</TotalTime>
  <Words>1461</Words>
  <Application>Microsoft Office PowerPoint</Application>
  <PresentationFormat>Widescreen</PresentationFormat>
  <Paragraphs>243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4" baseType="lpstr">
      <vt:lpstr>Calibri Light</vt:lpstr>
      <vt:lpstr>Webdings</vt:lpstr>
      <vt:lpstr>Roboto</vt:lpstr>
      <vt:lpstr>Open Sans</vt:lpstr>
      <vt:lpstr>Roboto Black</vt:lpstr>
      <vt:lpstr>Roboto Light</vt:lpstr>
      <vt:lpstr>proxima-nova</vt:lpstr>
      <vt:lpstr>Georgia</vt:lpstr>
      <vt:lpstr>Calibri</vt:lpstr>
      <vt:lpstr>Times New Roman</vt:lpstr>
      <vt:lpstr>Wingdings</vt:lpstr>
      <vt:lpstr>Arial</vt:lpstr>
      <vt:lpstr>GHS Default</vt:lpstr>
      <vt:lpstr>Office Theme</vt:lpstr>
      <vt:lpstr>5_Custom Design</vt:lpstr>
      <vt:lpstr>   2021 Community Health Needs Assessment   Community Partner Virtual Town Hall      </vt:lpstr>
      <vt:lpstr>Today’s Discussion Items</vt:lpstr>
      <vt:lpstr>PowerPoint Presentation</vt:lpstr>
      <vt:lpstr>Geisinger: Integrated Health System </vt:lpstr>
      <vt:lpstr>PowerPoint Presentation</vt:lpstr>
      <vt:lpstr>PowerPoint Presentation</vt:lpstr>
      <vt:lpstr>CHNA Planning Team </vt:lpstr>
      <vt:lpstr>CHNA Objectives</vt:lpstr>
      <vt:lpstr>Regional Reporting</vt:lpstr>
      <vt:lpstr>PowerPoint Presentation</vt:lpstr>
      <vt:lpstr>PowerPoint Presentation</vt:lpstr>
      <vt:lpstr>Secondary Data Analysis Objectives</vt:lpstr>
      <vt:lpstr>Health &amp; Social Disparities Reporting Sample </vt:lpstr>
      <vt:lpstr>Health &amp; Social Disparities Reporting Sample</vt:lpstr>
      <vt:lpstr>Health &amp; Social Disparities Reporting Sample</vt:lpstr>
      <vt:lpstr>PowerPoint Presentation</vt:lpstr>
      <vt:lpstr>Key Informant Survey</vt:lpstr>
      <vt:lpstr>PowerPoint Presentation</vt:lpstr>
      <vt:lpstr>PowerPoint Presentation</vt:lpstr>
    </vt:vector>
  </TitlesOfParts>
  <Company>Baker Tilly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Clark</dc:creator>
  <cp:lastModifiedBy>Birdsey, Catherine</cp:lastModifiedBy>
  <cp:revision>266</cp:revision>
  <dcterms:created xsi:type="dcterms:W3CDTF">2018-10-30T17:10:08Z</dcterms:created>
  <dcterms:modified xsi:type="dcterms:W3CDTF">2020-08-25T14:15:28Z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0x010100E86A85085C4B964AA40F73AD46BDADA4</vt:lpwstr>
  </property>
</Properties>
</file>